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handoutMasterIdLst>
    <p:handoutMasterId r:id="rId112"/>
  </p:handoutMasterIdLst>
  <p:sldIdLst>
    <p:sldId id="266" r:id="rId2"/>
    <p:sldId id="453" r:id="rId3"/>
    <p:sldId id="708" r:id="rId4"/>
    <p:sldId id="688" r:id="rId5"/>
    <p:sldId id="571" r:id="rId6"/>
    <p:sldId id="702" r:id="rId7"/>
    <p:sldId id="626" r:id="rId8"/>
    <p:sldId id="697" r:id="rId9"/>
    <p:sldId id="705" r:id="rId10"/>
    <p:sldId id="699" r:id="rId11"/>
    <p:sldId id="700" r:id="rId12"/>
    <p:sldId id="322" r:id="rId13"/>
    <p:sldId id="458" r:id="rId14"/>
    <p:sldId id="463" r:id="rId15"/>
    <p:sldId id="459" r:id="rId16"/>
    <p:sldId id="460" r:id="rId17"/>
    <p:sldId id="709" r:id="rId18"/>
    <p:sldId id="580" r:id="rId19"/>
    <p:sldId id="461" r:id="rId20"/>
    <p:sldId id="466" r:id="rId21"/>
    <p:sldId id="474" r:id="rId22"/>
    <p:sldId id="462" r:id="rId23"/>
    <p:sldId id="477" r:id="rId24"/>
    <p:sldId id="478" r:id="rId25"/>
    <p:sldId id="479" r:id="rId26"/>
    <p:sldId id="394" r:id="rId27"/>
    <p:sldId id="573" r:id="rId28"/>
    <p:sldId id="710" r:id="rId29"/>
    <p:sldId id="711" r:id="rId30"/>
    <p:sldId id="712" r:id="rId31"/>
    <p:sldId id="713" r:id="rId32"/>
    <p:sldId id="714" r:id="rId33"/>
    <p:sldId id="715" r:id="rId34"/>
    <p:sldId id="753" r:id="rId35"/>
    <p:sldId id="716" r:id="rId36"/>
    <p:sldId id="717" r:id="rId37"/>
    <p:sldId id="575" r:id="rId38"/>
    <p:sldId id="576" r:id="rId39"/>
    <p:sldId id="610" r:id="rId40"/>
    <p:sldId id="611" r:id="rId41"/>
    <p:sldId id="719" r:id="rId42"/>
    <p:sldId id="718" r:id="rId43"/>
    <p:sldId id="729" r:id="rId44"/>
    <p:sldId id="730" r:id="rId45"/>
    <p:sldId id="731" r:id="rId46"/>
    <p:sldId id="733" r:id="rId47"/>
    <p:sldId id="734" r:id="rId48"/>
    <p:sldId id="735" r:id="rId49"/>
    <p:sldId id="724" r:id="rId50"/>
    <p:sldId id="725" r:id="rId51"/>
    <p:sldId id="726" r:id="rId52"/>
    <p:sldId id="727" r:id="rId53"/>
    <p:sldId id="728" r:id="rId54"/>
    <p:sldId id="759" r:id="rId55"/>
    <p:sldId id="744" r:id="rId56"/>
    <p:sldId id="723" r:id="rId57"/>
    <p:sldId id="661" r:id="rId58"/>
    <p:sldId id="754" r:id="rId59"/>
    <p:sldId id="722" r:id="rId60"/>
    <p:sldId id="755" r:id="rId61"/>
    <p:sldId id="503" r:id="rId62"/>
    <p:sldId id="504" r:id="rId63"/>
    <p:sldId id="505" r:id="rId64"/>
    <p:sldId id="506" r:id="rId65"/>
    <p:sldId id="507" r:id="rId66"/>
    <p:sldId id="508" r:id="rId67"/>
    <p:sldId id="630" r:id="rId68"/>
    <p:sldId id="631" r:id="rId69"/>
    <p:sldId id="749" r:id="rId70"/>
    <p:sldId id="696" r:id="rId71"/>
    <p:sldId id="756" r:id="rId72"/>
    <p:sldId id="511" r:id="rId73"/>
    <p:sldId id="514" r:id="rId74"/>
    <p:sldId id="739" r:id="rId75"/>
    <p:sldId id="740" r:id="rId76"/>
    <p:sldId id="743" r:id="rId77"/>
    <p:sldId id="741" r:id="rId78"/>
    <p:sldId id="757" r:id="rId79"/>
    <p:sldId id="750" r:id="rId80"/>
    <p:sldId id="648" r:id="rId81"/>
    <p:sldId id="681" r:id="rId82"/>
    <p:sldId id="682" r:id="rId83"/>
    <p:sldId id="680" r:id="rId84"/>
    <p:sldId id="678" r:id="rId85"/>
    <p:sldId id="524" r:id="rId86"/>
    <p:sldId id="634" r:id="rId87"/>
    <p:sldId id="527" r:id="rId88"/>
    <p:sldId id="528" r:id="rId89"/>
    <p:sldId id="529" r:id="rId90"/>
    <p:sldId id="530" r:id="rId91"/>
    <p:sldId id="748" r:id="rId92"/>
    <p:sldId id="751" r:id="rId93"/>
    <p:sldId id="758" r:id="rId94"/>
    <p:sldId id="536" r:id="rId95"/>
    <p:sldId id="532" r:id="rId96"/>
    <p:sldId id="534" r:id="rId97"/>
    <p:sldId id="535" r:id="rId98"/>
    <p:sldId id="537" r:id="rId99"/>
    <p:sldId id="533" r:id="rId100"/>
    <p:sldId id="538" r:id="rId101"/>
    <p:sldId id="546" r:id="rId102"/>
    <p:sldId id="622" r:id="rId103"/>
    <p:sldId id="623" r:id="rId104"/>
    <p:sldId id="624" r:id="rId105"/>
    <p:sldId id="650" r:id="rId106"/>
    <p:sldId id="264" r:id="rId107"/>
    <p:sldId id="668" r:id="rId108"/>
    <p:sldId id="670" r:id="rId109"/>
    <p:sldId id="671" r:id="rId110"/>
  </p:sldIdLst>
  <p:sldSz cx="9144000" cy="6858000" type="screen4x3"/>
  <p:notesSz cx="6797675" cy="9926638"/>
  <p:defaultTextStyle>
    <a:defPPr>
      <a:defRPr lang="de-CH"/>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86FF"/>
    <a:srgbClr val="669900"/>
    <a:srgbClr val="666666"/>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58" autoAdjust="0"/>
    <p:restoredTop sz="94061" autoAdjust="0"/>
  </p:normalViewPr>
  <p:slideViewPr>
    <p:cSldViewPr>
      <p:cViewPr>
        <p:scale>
          <a:sx n="90" d="100"/>
          <a:sy n="90" d="100"/>
        </p:scale>
        <p:origin x="-810" y="-1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084705-0BC4-404A-846D-9E2D270EB5B0}" type="doc">
      <dgm:prSet loTypeId="urn:microsoft.com/office/officeart/2005/8/layout/radial1" loCatId="" qsTypeId="urn:microsoft.com/office/officeart/2005/8/quickstyle/simple4" qsCatId="simple" csTypeId="urn:microsoft.com/office/officeart/2005/8/colors/accent1_2" csCatId="accent1" phldr="1"/>
      <dgm:spPr/>
      <dgm:t>
        <a:bodyPr/>
        <a:lstStyle/>
        <a:p>
          <a:endParaRPr lang="de-DE"/>
        </a:p>
      </dgm:t>
    </dgm:pt>
    <dgm:pt modelId="{4FA0023E-0209-DC42-BF8B-8C75C28E78F4}">
      <dgm:prSet phldrT="[Text]" custT="1"/>
      <dgm:spPr>
        <a:solidFill>
          <a:schemeClr val="accent6">
            <a:lumMod val="40000"/>
            <a:lumOff val="60000"/>
          </a:schemeClr>
        </a:solidFill>
      </dgm:spPr>
      <dgm:t>
        <a:bodyPr/>
        <a:lstStyle/>
        <a:p>
          <a:r>
            <a:rPr lang="de-DE" sz="1600" b="1" dirty="0" smtClean="0">
              <a:solidFill>
                <a:schemeClr val="tx1"/>
              </a:solidFill>
            </a:rPr>
            <a:t>IK-Förderung</a:t>
          </a:r>
          <a:endParaRPr lang="de-DE" sz="1600" b="1" dirty="0">
            <a:solidFill>
              <a:schemeClr val="tx1"/>
            </a:solidFill>
          </a:endParaRPr>
        </a:p>
      </dgm:t>
    </dgm:pt>
    <dgm:pt modelId="{D76B2823-9F3F-F249-B684-3889015607C6}" type="parTrans" cxnId="{51F6B5DE-F98A-734C-BC4F-C5461CF22351}">
      <dgm:prSet/>
      <dgm:spPr/>
      <dgm:t>
        <a:bodyPr/>
        <a:lstStyle/>
        <a:p>
          <a:endParaRPr lang="de-DE" sz="1200" b="1">
            <a:solidFill>
              <a:schemeClr val="tx1"/>
            </a:solidFill>
          </a:endParaRPr>
        </a:p>
      </dgm:t>
    </dgm:pt>
    <dgm:pt modelId="{422F43F4-9CD8-6B41-9B37-49D0FC028214}" type="sibTrans" cxnId="{51F6B5DE-F98A-734C-BC4F-C5461CF22351}">
      <dgm:prSet/>
      <dgm:spPr/>
      <dgm:t>
        <a:bodyPr/>
        <a:lstStyle/>
        <a:p>
          <a:endParaRPr lang="de-DE" sz="1200" b="1">
            <a:solidFill>
              <a:schemeClr val="tx1"/>
            </a:solidFill>
          </a:endParaRPr>
        </a:p>
      </dgm:t>
    </dgm:pt>
    <dgm:pt modelId="{BFB19183-61A6-C141-A39D-E1DA00B7B03F}">
      <dgm:prSet phldrT="[Text]" custT="1"/>
      <dgm:spPr>
        <a:solidFill>
          <a:schemeClr val="bg1">
            <a:lumMod val="85000"/>
          </a:schemeClr>
        </a:solidFill>
      </dgm:spPr>
      <dgm:t>
        <a:bodyPr/>
        <a:lstStyle/>
        <a:p>
          <a:r>
            <a:rPr lang="de-DE" sz="1600" b="1" dirty="0" smtClean="0">
              <a:solidFill>
                <a:schemeClr val="tx1"/>
              </a:solidFill>
            </a:rPr>
            <a:t>Universität / Fachhoch-</a:t>
          </a:r>
          <a:r>
            <a:rPr lang="de-DE" sz="1600" b="1" dirty="0" err="1" smtClean="0">
              <a:solidFill>
                <a:schemeClr val="tx1"/>
              </a:solidFill>
            </a:rPr>
            <a:t>schulbiblio</a:t>
          </a:r>
          <a:r>
            <a:rPr lang="de-DE" sz="1600" b="1" dirty="0" smtClean="0">
              <a:solidFill>
                <a:schemeClr val="tx1"/>
              </a:solidFill>
            </a:rPr>
            <a:t>-theken</a:t>
          </a:r>
          <a:endParaRPr lang="de-DE" sz="1600" b="1" dirty="0">
            <a:solidFill>
              <a:schemeClr val="tx1"/>
            </a:solidFill>
          </a:endParaRPr>
        </a:p>
      </dgm:t>
    </dgm:pt>
    <dgm:pt modelId="{E11A4F9D-B7A0-0B47-A04B-3515DAEC9C95}" type="parTrans" cxnId="{DCFAE9D3-6133-4143-BC00-E5CEBEF42C95}">
      <dgm:prSet custT="1"/>
      <dgm:spPr/>
      <dgm:t>
        <a:bodyPr/>
        <a:lstStyle/>
        <a:p>
          <a:endParaRPr lang="de-DE" sz="200" b="1">
            <a:solidFill>
              <a:schemeClr val="tx1"/>
            </a:solidFill>
          </a:endParaRPr>
        </a:p>
      </dgm:t>
    </dgm:pt>
    <dgm:pt modelId="{3B05C8F0-448A-3D4E-B23F-365BE9BC4902}" type="sibTrans" cxnId="{DCFAE9D3-6133-4143-BC00-E5CEBEF42C95}">
      <dgm:prSet/>
      <dgm:spPr/>
      <dgm:t>
        <a:bodyPr/>
        <a:lstStyle/>
        <a:p>
          <a:endParaRPr lang="de-DE" sz="1200" b="1">
            <a:solidFill>
              <a:schemeClr val="tx1"/>
            </a:solidFill>
          </a:endParaRPr>
        </a:p>
      </dgm:t>
    </dgm:pt>
    <dgm:pt modelId="{0EBEFE4D-4374-CE42-83B3-2F7FFCF84575}">
      <dgm:prSet phldrT="[Text]" custT="1"/>
      <dgm:spPr>
        <a:solidFill>
          <a:schemeClr val="bg1">
            <a:lumMod val="85000"/>
          </a:schemeClr>
        </a:solidFill>
      </dgm:spPr>
      <dgm:t>
        <a:bodyPr/>
        <a:lstStyle/>
        <a:p>
          <a:r>
            <a:rPr lang="de-DE" sz="1600" b="1" dirty="0" err="1" smtClean="0">
              <a:solidFill>
                <a:schemeClr val="tx1"/>
              </a:solidFill>
            </a:rPr>
            <a:t>Dok</a:t>
          </a:r>
          <a:r>
            <a:rPr lang="de-DE" sz="1600" b="1" dirty="0" smtClean="0">
              <a:solidFill>
                <a:schemeClr val="tx1"/>
              </a:solidFill>
            </a:rPr>
            <a:t> der Berufs- und Laufbahn-beratung</a:t>
          </a:r>
          <a:endParaRPr lang="de-DE" sz="1600" b="1" dirty="0">
            <a:solidFill>
              <a:schemeClr val="tx1"/>
            </a:solidFill>
          </a:endParaRPr>
        </a:p>
      </dgm:t>
    </dgm:pt>
    <dgm:pt modelId="{227335BA-F34F-E84D-B532-11F70FD60D16}" type="parTrans" cxnId="{47E7C136-62DD-5142-A9EF-7BB80A807844}">
      <dgm:prSet custT="1"/>
      <dgm:spPr/>
      <dgm:t>
        <a:bodyPr/>
        <a:lstStyle/>
        <a:p>
          <a:endParaRPr lang="de-DE" sz="200" b="1">
            <a:solidFill>
              <a:schemeClr val="tx1"/>
            </a:solidFill>
          </a:endParaRPr>
        </a:p>
      </dgm:t>
    </dgm:pt>
    <dgm:pt modelId="{3BC96B7C-4FD8-5147-B162-27B5A7848D12}" type="sibTrans" cxnId="{47E7C136-62DD-5142-A9EF-7BB80A807844}">
      <dgm:prSet/>
      <dgm:spPr/>
      <dgm:t>
        <a:bodyPr/>
        <a:lstStyle/>
        <a:p>
          <a:endParaRPr lang="de-DE" sz="1200" b="1">
            <a:solidFill>
              <a:schemeClr val="tx1"/>
            </a:solidFill>
          </a:endParaRPr>
        </a:p>
      </dgm:t>
    </dgm:pt>
    <dgm:pt modelId="{2F7356AD-E096-FC43-8F3A-9928358A7F26}">
      <dgm:prSet phldrT="[Text]" custT="1"/>
      <dgm:spPr>
        <a:solidFill>
          <a:schemeClr val="bg1">
            <a:lumMod val="85000"/>
          </a:schemeClr>
        </a:solidFill>
      </dgm:spPr>
      <dgm:t>
        <a:bodyPr/>
        <a:lstStyle/>
        <a:p>
          <a:r>
            <a:rPr lang="de-DE" sz="1600" b="1" dirty="0" smtClean="0">
              <a:solidFill>
                <a:schemeClr val="tx1"/>
              </a:solidFill>
            </a:rPr>
            <a:t>PH-Bibliotheken</a:t>
          </a:r>
          <a:endParaRPr lang="de-DE" sz="1600" b="1" dirty="0">
            <a:solidFill>
              <a:schemeClr val="tx1"/>
            </a:solidFill>
          </a:endParaRPr>
        </a:p>
      </dgm:t>
    </dgm:pt>
    <dgm:pt modelId="{29903ECB-240D-A845-B641-29EE213BB37C}" type="parTrans" cxnId="{09BAEAA1-0F60-824D-A624-2FD5F6B1AC2D}">
      <dgm:prSet custT="1"/>
      <dgm:spPr/>
      <dgm:t>
        <a:bodyPr/>
        <a:lstStyle/>
        <a:p>
          <a:endParaRPr lang="de-DE" sz="200" b="1">
            <a:solidFill>
              <a:schemeClr val="tx1"/>
            </a:solidFill>
          </a:endParaRPr>
        </a:p>
      </dgm:t>
    </dgm:pt>
    <dgm:pt modelId="{42007400-967D-8248-B555-02D7D060482A}" type="sibTrans" cxnId="{09BAEAA1-0F60-824D-A624-2FD5F6B1AC2D}">
      <dgm:prSet/>
      <dgm:spPr/>
      <dgm:t>
        <a:bodyPr/>
        <a:lstStyle/>
        <a:p>
          <a:endParaRPr lang="de-DE" sz="1200" b="1">
            <a:solidFill>
              <a:schemeClr val="tx1"/>
            </a:solidFill>
          </a:endParaRPr>
        </a:p>
      </dgm:t>
    </dgm:pt>
    <dgm:pt modelId="{D233EC54-E021-F14C-BF19-4350B184FAA4}">
      <dgm:prSet phldrT="[Text]" custT="1"/>
      <dgm:spPr>
        <a:solidFill>
          <a:schemeClr val="bg1">
            <a:lumMod val="85000"/>
          </a:schemeClr>
        </a:solidFill>
      </dgm:spPr>
      <dgm:t>
        <a:bodyPr/>
        <a:lstStyle/>
        <a:p>
          <a:r>
            <a:rPr lang="de-DE" sz="1600" b="1" dirty="0" smtClean="0">
              <a:solidFill>
                <a:schemeClr val="tx1"/>
              </a:solidFill>
            </a:rPr>
            <a:t>Archive / Museen</a:t>
          </a:r>
          <a:endParaRPr lang="de-DE" sz="1600" b="1" dirty="0">
            <a:solidFill>
              <a:schemeClr val="tx1"/>
            </a:solidFill>
          </a:endParaRPr>
        </a:p>
      </dgm:t>
    </dgm:pt>
    <dgm:pt modelId="{84539F06-4C49-8546-9442-094D14BC4C59}" type="parTrans" cxnId="{03C85E5A-359D-4341-AC88-2D0146EB6765}">
      <dgm:prSet custT="1"/>
      <dgm:spPr/>
      <dgm:t>
        <a:bodyPr/>
        <a:lstStyle/>
        <a:p>
          <a:endParaRPr lang="de-DE" sz="200" b="1">
            <a:solidFill>
              <a:schemeClr val="tx1"/>
            </a:solidFill>
          </a:endParaRPr>
        </a:p>
      </dgm:t>
    </dgm:pt>
    <dgm:pt modelId="{55F29A7C-7F24-0944-B1CB-799A10B54478}" type="sibTrans" cxnId="{03C85E5A-359D-4341-AC88-2D0146EB6765}">
      <dgm:prSet/>
      <dgm:spPr/>
      <dgm:t>
        <a:bodyPr/>
        <a:lstStyle/>
        <a:p>
          <a:endParaRPr lang="de-DE" sz="1200" b="1">
            <a:solidFill>
              <a:schemeClr val="tx1"/>
            </a:solidFill>
          </a:endParaRPr>
        </a:p>
      </dgm:t>
    </dgm:pt>
    <dgm:pt modelId="{DF387B37-95AB-1F40-99F8-3A430F85133C}">
      <dgm:prSet phldrT="[Text]" custT="1"/>
      <dgm:spPr>
        <a:solidFill>
          <a:schemeClr val="bg1">
            <a:lumMod val="85000"/>
          </a:schemeClr>
        </a:solidFill>
      </dgm:spPr>
      <dgm:t>
        <a:bodyPr/>
        <a:lstStyle/>
        <a:p>
          <a:r>
            <a:rPr lang="de-DE" sz="1600" b="1" dirty="0" smtClean="0">
              <a:solidFill>
                <a:schemeClr val="tx1"/>
              </a:solidFill>
            </a:rPr>
            <a:t>Allg. öffentliche Bibliotheken</a:t>
          </a:r>
          <a:endParaRPr lang="de-DE" sz="1600" b="1" dirty="0">
            <a:solidFill>
              <a:schemeClr val="tx1"/>
            </a:solidFill>
          </a:endParaRPr>
        </a:p>
      </dgm:t>
    </dgm:pt>
    <dgm:pt modelId="{5584AE82-D85C-A242-9506-528558D1A3AB}" type="parTrans" cxnId="{5BA0A148-7A9E-0742-8043-A73FA316BFA5}">
      <dgm:prSet custT="1"/>
      <dgm:spPr/>
      <dgm:t>
        <a:bodyPr/>
        <a:lstStyle/>
        <a:p>
          <a:endParaRPr lang="de-DE" sz="200" b="1">
            <a:solidFill>
              <a:schemeClr val="tx1"/>
            </a:solidFill>
          </a:endParaRPr>
        </a:p>
      </dgm:t>
    </dgm:pt>
    <dgm:pt modelId="{170C62BC-EEDA-8242-87CA-EB2402AE9B31}" type="sibTrans" cxnId="{5BA0A148-7A9E-0742-8043-A73FA316BFA5}">
      <dgm:prSet/>
      <dgm:spPr/>
      <dgm:t>
        <a:bodyPr/>
        <a:lstStyle/>
        <a:p>
          <a:endParaRPr lang="de-DE" sz="1200" b="1">
            <a:solidFill>
              <a:schemeClr val="tx1"/>
            </a:solidFill>
          </a:endParaRPr>
        </a:p>
      </dgm:t>
    </dgm:pt>
    <dgm:pt modelId="{7E53B99E-BCED-4343-AE24-FA7900ABB3E5}">
      <dgm:prSet phldrT="[Text]" custT="1"/>
      <dgm:spPr>
        <a:solidFill>
          <a:schemeClr val="bg1">
            <a:lumMod val="85000"/>
          </a:schemeClr>
        </a:solidFill>
      </dgm:spPr>
      <dgm:t>
        <a:bodyPr/>
        <a:lstStyle/>
        <a:p>
          <a:r>
            <a:rPr lang="de-DE" sz="1600" b="1" dirty="0" smtClean="0">
              <a:solidFill>
                <a:schemeClr val="tx1"/>
              </a:solidFill>
            </a:rPr>
            <a:t>Firmen-bibliotheken</a:t>
          </a:r>
          <a:endParaRPr lang="de-DE" sz="1600" b="1" dirty="0">
            <a:solidFill>
              <a:schemeClr val="tx1"/>
            </a:solidFill>
          </a:endParaRPr>
        </a:p>
      </dgm:t>
    </dgm:pt>
    <dgm:pt modelId="{E74D02D2-3D92-7A40-8FC6-745F29839708}" type="parTrans" cxnId="{9F83350E-4A94-A646-97D5-CE745C944D63}">
      <dgm:prSet/>
      <dgm:spPr/>
      <dgm:t>
        <a:bodyPr/>
        <a:lstStyle/>
        <a:p>
          <a:endParaRPr lang="de-DE"/>
        </a:p>
      </dgm:t>
    </dgm:pt>
    <dgm:pt modelId="{A691BF54-4227-2742-86EF-B26A027B49B7}" type="sibTrans" cxnId="{9F83350E-4A94-A646-97D5-CE745C944D63}">
      <dgm:prSet/>
      <dgm:spPr/>
      <dgm:t>
        <a:bodyPr/>
        <a:lstStyle/>
        <a:p>
          <a:endParaRPr lang="de-DE"/>
        </a:p>
      </dgm:t>
    </dgm:pt>
    <dgm:pt modelId="{02122BB2-4E5E-D64D-8A36-97D83EE188EF}" type="pres">
      <dgm:prSet presAssocID="{73084705-0BC4-404A-846D-9E2D270EB5B0}" presName="cycle" presStyleCnt="0">
        <dgm:presLayoutVars>
          <dgm:chMax val="1"/>
          <dgm:dir/>
          <dgm:animLvl val="ctr"/>
          <dgm:resizeHandles val="exact"/>
        </dgm:presLayoutVars>
      </dgm:prSet>
      <dgm:spPr/>
      <dgm:t>
        <a:bodyPr/>
        <a:lstStyle/>
        <a:p>
          <a:endParaRPr lang="de-DE"/>
        </a:p>
      </dgm:t>
    </dgm:pt>
    <dgm:pt modelId="{74ADC61B-9609-6740-878F-C3FD434640F6}" type="pres">
      <dgm:prSet presAssocID="{4FA0023E-0209-DC42-BF8B-8C75C28E78F4}" presName="centerShape" presStyleLbl="node0" presStyleIdx="0" presStyleCnt="1" custScaleX="107607" custScaleY="106535"/>
      <dgm:spPr/>
      <dgm:t>
        <a:bodyPr/>
        <a:lstStyle/>
        <a:p>
          <a:endParaRPr lang="de-DE"/>
        </a:p>
      </dgm:t>
    </dgm:pt>
    <dgm:pt modelId="{26061EFB-E03B-1847-B7BD-95A5FD241C68}" type="pres">
      <dgm:prSet presAssocID="{E11A4F9D-B7A0-0B47-A04B-3515DAEC9C95}" presName="Name9" presStyleLbl="parChTrans1D2" presStyleIdx="0" presStyleCnt="6"/>
      <dgm:spPr/>
      <dgm:t>
        <a:bodyPr/>
        <a:lstStyle/>
        <a:p>
          <a:endParaRPr lang="de-DE"/>
        </a:p>
      </dgm:t>
    </dgm:pt>
    <dgm:pt modelId="{CC7E7249-2E54-2C43-B230-12C4F601127A}" type="pres">
      <dgm:prSet presAssocID="{E11A4F9D-B7A0-0B47-A04B-3515DAEC9C95}" presName="connTx" presStyleLbl="parChTrans1D2" presStyleIdx="0" presStyleCnt="6"/>
      <dgm:spPr/>
      <dgm:t>
        <a:bodyPr/>
        <a:lstStyle/>
        <a:p>
          <a:endParaRPr lang="de-DE"/>
        </a:p>
      </dgm:t>
    </dgm:pt>
    <dgm:pt modelId="{BFE749ED-B4D8-4641-A067-ADCE000A4A00}" type="pres">
      <dgm:prSet presAssocID="{BFB19183-61A6-C141-A39D-E1DA00B7B03F}" presName="node" presStyleLbl="node1" presStyleIdx="0" presStyleCnt="6" custScaleX="133116" custScaleY="134976" custRadScaleRad="97294" custRadScaleInc="1767">
        <dgm:presLayoutVars>
          <dgm:bulletEnabled val="1"/>
        </dgm:presLayoutVars>
      </dgm:prSet>
      <dgm:spPr/>
      <dgm:t>
        <a:bodyPr/>
        <a:lstStyle/>
        <a:p>
          <a:endParaRPr lang="de-DE"/>
        </a:p>
      </dgm:t>
    </dgm:pt>
    <dgm:pt modelId="{C6C50621-4EC6-7D4C-A682-A46E28AF4FD9}" type="pres">
      <dgm:prSet presAssocID="{227335BA-F34F-E84D-B532-11F70FD60D16}" presName="Name9" presStyleLbl="parChTrans1D2" presStyleIdx="1" presStyleCnt="6"/>
      <dgm:spPr/>
      <dgm:t>
        <a:bodyPr/>
        <a:lstStyle/>
        <a:p>
          <a:endParaRPr lang="de-DE"/>
        </a:p>
      </dgm:t>
    </dgm:pt>
    <dgm:pt modelId="{2DB49D50-AE71-7645-9C32-8D9CAA5EB8B5}" type="pres">
      <dgm:prSet presAssocID="{227335BA-F34F-E84D-B532-11F70FD60D16}" presName="connTx" presStyleLbl="parChTrans1D2" presStyleIdx="1" presStyleCnt="6"/>
      <dgm:spPr/>
      <dgm:t>
        <a:bodyPr/>
        <a:lstStyle/>
        <a:p>
          <a:endParaRPr lang="de-DE"/>
        </a:p>
      </dgm:t>
    </dgm:pt>
    <dgm:pt modelId="{39D297A0-1034-8847-8547-53BED7F492C9}" type="pres">
      <dgm:prSet presAssocID="{0EBEFE4D-4374-CE42-83B3-2F7FFCF84575}" presName="node" presStyleLbl="node1" presStyleIdx="1" presStyleCnt="6" custScaleX="139684" custScaleY="134976" custRadScaleRad="112769" custRadScaleInc="5101">
        <dgm:presLayoutVars>
          <dgm:bulletEnabled val="1"/>
        </dgm:presLayoutVars>
      </dgm:prSet>
      <dgm:spPr/>
      <dgm:t>
        <a:bodyPr/>
        <a:lstStyle/>
        <a:p>
          <a:endParaRPr lang="de-DE"/>
        </a:p>
      </dgm:t>
    </dgm:pt>
    <dgm:pt modelId="{388ADDA6-9022-444C-93BC-F00ED718413C}" type="pres">
      <dgm:prSet presAssocID="{29903ECB-240D-A845-B641-29EE213BB37C}" presName="Name9" presStyleLbl="parChTrans1D2" presStyleIdx="2" presStyleCnt="6"/>
      <dgm:spPr/>
      <dgm:t>
        <a:bodyPr/>
        <a:lstStyle/>
        <a:p>
          <a:endParaRPr lang="de-DE"/>
        </a:p>
      </dgm:t>
    </dgm:pt>
    <dgm:pt modelId="{D64A0CA0-AE4B-8747-94E1-F666F7BDC790}" type="pres">
      <dgm:prSet presAssocID="{29903ECB-240D-A845-B641-29EE213BB37C}" presName="connTx" presStyleLbl="parChTrans1D2" presStyleIdx="2" presStyleCnt="6"/>
      <dgm:spPr/>
      <dgm:t>
        <a:bodyPr/>
        <a:lstStyle/>
        <a:p>
          <a:endParaRPr lang="de-DE"/>
        </a:p>
      </dgm:t>
    </dgm:pt>
    <dgm:pt modelId="{FFD2A87C-BC1B-4848-9E01-3F4E13E9DCF2}" type="pres">
      <dgm:prSet presAssocID="{2F7356AD-E096-FC43-8F3A-9928358A7F26}" presName="node" presStyleLbl="node1" presStyleIdx="2" presStyleCnt="6" custScaleX="133116" custScaleY="134976" custRadScaleRad="109112" custRadScaleInc="-1613">
        <dgm:presLayoutVars>
          <dgm:bulletEnabled val="1"/>
        </dgm:presLayoutVars>
      </dgm:prSet>
      <dgm:spPr/>
      <dgm:t>
        <a:bodyPr/>
        <a:lstStyle/>
        <a:p>
          <a:endParaRPr lang="de-DE"/>
        </a:p>
      </dgm:t>
    </dgm:pt>
    <dgm:pt modelId="{F164A5CA-E4B1-F746-A503-37D83827ADCC}" type="pres">
      <dgm:prSet presAssocID="{84539F06-4C49-8546-9442-094D14BC4C59}" presName="Name9" presStyleLbl="parChTrans1D2" presStyleIdx="3" presStyleCnt="6"/>
      <dgm:spPr/>
      <dgm:t>
        <a:bodyPr/>
        <a:lstStyle/>
        <a:p>
          <a:endParaRPr lang="de-DE"/>
        </a:p>
      </dgm:t>
    </dgm:pt>
    <dgm:pt modelId="{B8286123-CA9C-0945-AE7E-11766C849B79}" type="pres">
      <dgm:prSet presAssocID="{84539F06-4C49-8546-9442-094D14BC4C59}" presName="connTx" presStyleLbl="parChTrans1D2" presStyleIdx="3" presStyleCnt="6"/>
      <dgm:spPr/>
      <dgm:t>
        <a:bodyPr/>
        <a:lstStyle/>
        <a:p>
          <a:endParaRPr lang="de-DE"/>
        </a:p>
      </dgm:t>
    </dgm:pt>
    <dgm:pt modelId="{DC410442-7406-2D44-B37E-49EA8176F994}" type="pres">
      <dgm:prSet presAssocID="{D233EC54-E021-F14C-BF19-4350B184FAA4}" presName="node" presStyleLbl="node1" presStyleIdx="3" presStyleCnt="6" custScaleX="126548" custScaleY="128705" custRadScaleRad="97374" custRadScaleInc="6899">
        <dgm:presLayoutVars>
          <dgm:bulletEnabled val="1"/>
        </dgm:presLayoutVars>
      </dgm:prSet>
      <dgm:spPr/>
      <dgm:t>
        <a:bodyPr/>
        <a:lstStyle/>
        <a:p>
          <a:endParaRPr lang="de-DE"/>
        </a:p>
      </dgm:t>
    </dgm:pt>
    <dgm:pt modelId="{36CB188B-F388-E240-B9AB-9774A4315041}" type="pres">
      <dgm:prSet presAssocID="{5584AE82-D85C-A242-9506-528558D1A3AB}" presName="Name9" presStyleLbl="parChTrans1D2" presStyleIdx="4" presStyleCnt="6"/>
      <dgm:spPr/>
      <dgm:t>
        <a:bodyPr/>
        <a:lstStyle/>
        <a:p>
          <a:endParaRPr lang="de-DE"/>
        </a:p>
      </dgm:t>
    </dgm:pt>
    <dgm:pt modelId="{3A79D849-84AB-A04B-B394-7E0CBFFD5DFE}" type="pres">
      <dgm:prSet presAssocID="{5584AE82-D85C-A242-9506-528558D1A3AB}" presName="connTx" presStyleLbl="parChTrans1D2" presStyleIdx="4" presStyleCnt="6"/>
      <dgm:spPr/>
      <dgm:t>
        <a:bodyPr/>
        <a:lstStyle/>
        <a:p>
          <a:endParaRPr lang="de-DE"/>
        </a:p>
      </dgm:t>
    </dgm:pt>
    <dgm:pt modelId="{DAC769CB-BC71-734F-90FF-70BA7E63B3BD}" type="pres">
      <dgm:prSet presAssocID="{DF387B37-95AB-1F40-99F8-3A430F85133C}" presName="node" presStyleLbl="node1" presStyleIdx="4" presStyleCnt="6" custScaleX="133116" custScaleY="134976" custRadScaleRad="109993" custRadScaleInc="14412">
        <dgm:presLayoutVars>
          <dgm:bulletEnabled val="1"/>
        </dgm:presLayoutVars>
      </dgm:prSet>
      <dgm:spPr/>
      <dgm:t>
        <a:bodyPr/>
        <a:lstStyle/>
        <a:p>
          <a:endParaRPr lang="de-DE"/>
        </a:p>
      </dgm:t>
    </dgm:pt>
    <dgm:pt modelId="{E8AD0891-4E3B-8943-A0EA-7051A7D3057F}" type="pres">
      <dgm:prSet presAssocID="{E74D02D2-3D92-7A40-8FC6-745F29839708}" presName="Name9" presStyleLbl="parChTrans1D2" presStyleIdx="5" presStyleCnt="6"/>
      <dgm:spPr/>
      <dgm:t>
        <a:bodyPr/>
        <a:lstStyle/>
        <a:p>
          <a:endParaRPr lang="de-DE"/>
        </a:p>
      </dgm:t>
    </dgm:pt>
    <dgm:pt modelId="{DC69DA0B-FFE2-364F-9192-DC8FBA26C540}" type="pres">
      <dgm:prSet presAssocID="{E74D02D2-3D92-7A40-8FC6-745F29839708}" presName="connTx" presStyleLbl="parChTrans1D2" presStyleIdx="5" presStyleCnt="6"/>
      <dgm:spPr/>
      <dgm:t>
        <a:bodyPr/>
        <a:lstStyle/>
        <a:p>
          <a:endParaRPr lang="de-DE"/>
        </a:p>
      </dgm:t>
    </dgm:pt>
    <dgm:pt modelId="{C06FC2D7-6816-DD43-AB92-1718FF13E32A}" type="pres">
      <dgm:prSet presAssocID="{7E53B99E-BCED-4343-AE24-FA7900ABB3E5}" presName="node" presStyleLbl="node1" presStyleIdx="5" presStyleCnt="6" custScaleX="129833" custScaleY="132832" custRadScaleRad="110296" custRadScaleInc="4762">
        <dgm:presLayoutVars>
          <dgm:bulletEnabled val="1"/>
        </dgm:presLayoutVars>
      </dgm:prSet>
      <dgm:spPr/>
      <dgm:t>
        <a:bodyPr/>
        <a:lstStyle/>
        <a:p>
          <a:endParaRPr lang="de-DE"/>
        </a:p>
      </dgm:t>
    </dgm:pt>
  </dgm:ptLst>
  <dgm:cxnLst>
    <dgm:cxn modelId="{03C85E5A-359D-4341-AC88-2D0146EB6765}" srcId="{4FA0023E-0209-DC42-BF8B-8C75C28E78F4}" destId="{D233EC54-E021-F14C-BF19-4350B184FAA4}" srcOrd="3" destOrd="0" parTransId="{84539F06-4C49-8546-9442-094D14BC4C59}" sibTransId="{55F29A7C-7F24-0944-B1CB-799A10B54478}"/>
    <dgm:cxn modelId="{4DBC475E-790B-DC42-852A-8E656697910B}" type="presOf" srcId="{29903ECB-240D-A845-B641-29EE213BB37C}" destId="{D64A0CA0-AE4B-8747-94E1-F666F7BDC790}" srcOrd="1" destOrd="0" presId="urn:microsoft.com/office/officeart/2005/8/layout/radial1"/>
    <dgm:cxn modelId="{09BAEAA1-0F60-824D-A624-2FD5F6B1AC2D}" srcId="{4FA0023E-0209-DC42-BF8B-8C75C28E78F4}" destId="{2F7356AD-E096-FC43-8F3A-9928358A7F26}" srcOrd="2" destOrd="0" parTransId="{29903ECB-240D-A845-B641-29EE213BB37C}" sibTransId="{42007400-967D-8248-B555-02D7D060482A}"/>
    <dgm:cxn modelId="{6D4DA853-6CBB-8F4D-991E-06693B4FCCF9}" type="presOf" srcId="{7E53B99E-BCED-4343-AE24-FA7900ABB3E5}" destId="{C06FC2D7-6816-DD43-AB92-1718FF13E32A}" srcOrd="0" destOrd="0" presId="urn:microsoft.com/office/officeart/2005/8/layout/radial1"/>
    <dgm:cxn modelId="{80FC2720-C5CC-A04B-A59A-EDB8DB3F42AF}" type="presOf" srcId="{84539F06-4C49-8546-9442-094D14BC4C59}" destId="{F164A5CA-E4B1-F746-A503-37D83827ADCC}" srcOrd="0" destOrd="0" presId="urn:microsoft.com/office/officeart/2005/8/layout/radial1"/>
    <dgm:cxn modelId="{63F080C5-F839-F44E-A3AB-B58FB335269E}" type="presOf" srcId="{5584AE82-D85C-A242-9506-528558D1A3AB}" destId="{3A79D849-84AB-A04B-B394-7E0CBFFD5DFE}" srcOrd="1" destOrd="0" presId="urn:microsoft.com/office/officeart/2005/8/layout/radial1"/>
    <dgm:cxn modelId="{51F6B5DE-F98A-734C-BC4F-C5461CF22351}" srcId="{73084705-0BC4-404A-846D-9E2D270EB5B0}" destId="{4FA0023E-0209-DC42-BF8B-8C75C28E78F4}" srcOrd="0" destOrd="0" parTransId="{D76B2823-9F3F-F249-B684-3889015607C6}" sibTransId="{422F43F4-9CD8-6B41-9B37-49D0FC028214}"/>
    <dgm:cxn modelId="{F0C76A31-F2B9-394C-B490-FAABD8168867}" type="presOf" srcId="{2F7356AD-E096-FC43-8F3A-9928358A7F26}" destId="{FFD2A87C-BC1B-4848-9E01-3F4E13E9DCF2}" srcOrd="0" destOrd="0" presId="urn:microsoft.com/office/officeart/2005/8/layout/radial1"/>
    <dgm:cxn modelId="{DCFAE9D3-6133-4143-BC00-E5CEBEF42C95}" srcId="{4FA0023E-0209-DC42-BF8B-8C75C28E78F4}" destId="{BFB19183-61A6-C141-A39D-E1DA00B7B03F}" srcOrd="0" destOrd="0" parTransId="{E11A4F9D-B7A0-0B47-A04B-3515DAEC9C95}" sibTransId="{3B05C8F0-448A-3D4E-B23F-365BE9BC4902}"/>
    <dgm:cxn modelId="{D515771D-BCF1-594C-ADEE-7A8A146B18F8}" type="presOf" srcId="{E74D02D2-3D92-7A40-8FC6-745F29839708}" destId="{DC69DA0B-FFE2-364F-9192-DC8FBA26C540}" srcOrd="1" destOrd="0" presId="urn:microsoft.com/office/officeart/2005/8/layout/radial1"/>
    <dgm:cxn modelId="{DE97434E-EEDF-4E46-8301-B619BB5B904C}" type="presOf" srcId="{4FA0023E-0209-DC42-BF8B-8C75C28E78F4}" destId="{74ADC61B-9609-6740-878F-C3FD434640F6}" srcOrd="0" destOrd="0" presId="urn:microsoft.com/office/officeart/2005/8/layout/radial1"/>
    <dgm:cxn modelId="{47E7C136-62DD-5142-A9EF-7BB80A807844}" srcId="{4FA0023E-0209-DC42-BF8B-8C75C28E78F4}" destId="{0EBEFE4D-4374-CE42-83B3-2F7FFCF84575}" srcOrd="1" destOrd="0" parTransId="{227335BA-F34F-E84D-B532-11F70FD60D16}" sibTransId="{3BC96B7C-4FD8-5147-B162-27B5A7848D12}"/>
    <dgm:cxn modelId="{A894B441-F949-654E-AA2A-650472BA6AB4}" type="presOf" srcId="{5584AE82-D85C-A242-9506-528558D1A3AB}" destId="{36CB188B-F388-E240-B9AB-9774A4315041}" srcOrd="0" destOrd="0" presId="urn:microsoft.com/office/officeart/2005/8/layout/radial1"/>
    <dgm:cxn modelId="{6F8A7318-DC86-0E49-8F10-69C6C2DD984A}" type="presOf" srcId="{0EBEFE4D-4374-CE42-83B3-2F7FFCF84575}" destId="{39D297A0-1034-8847-8547-53BED7F492C9}" srcOrd="0" destOrd="0" presId="urn:microsoft.com/office/officeart/2005/8/layout/radial1"/>
    <dgm:cxn modelId="{2DD24F02-A3FF-7949-A537-DF2E4353B79E}" type="presOf" srcId="{E11A4F9D-B7A0-0B47-A04B-3515DAEC9C95}" destId="{CC7E7249-2E54-2C43-B230-12C4F601127A}" srcOrd="1" destOrd="0" presId="urn:microsoft.com/office/officeart/2005/8/layout/radial1"/>
    <dgm:cxn modelId="{5BA0A148-7A9E-0742-8043-A73FA316BFA5}" srcId="{4FA0023E-0209-DC42-BF8B-8C75C28E78F4}" destId="{DF387B37-95AB-1F40-99F8-3A430F85133C}" srcOrd="4" destOrd="0" parTransId="{5584AE82-D85C-A242-9506-528558D1A3AB}" sibTransId="{170C62BC-EEDA-8242-87CA-EB2402AE9B31}"/>
    <dgm:cxn modelId="{9F83350E-4A94-A646-97D5-CE745C944D63}" srcId="{4FA0023E-0209-DC42-BF8B-8C75C28E78F4}" destId="{7E53B99E-BCED-4343-AE24-FA7900ABB3E5}" srcOrd="5" destOrd="0" parTransId="{E74D02D2-3D92-7A40-8FC6-745F29839708}" sibTransId="{A691BF54-4227-2742-86EF-B26A027B49B7}"/>
    <dgm:cxn modelId="{40DD4443-636E-E641-9D00-1AC44EA903EA}" type="presOf" srcId="{227335BA-F34F-E84D-B532-11F70FD60D16}" destId="{2DB49D50-AE71-7645-9C32-8D9CAA5EB8B5}" srcOrd="1" destOrd="0" presId="urn:microsoft.com/office/officeart/2005/8/layout/radial1"/>
    <dgm:cxn modelId="{B6E2AE9B-CDA5-1D4F-9AF5-8FD06B6E5CB4}" type="presOf" srcId="{E11A4F9D-B7A0-0B47-A04B-3515DAEC9C95}" destId="{26061EFB-E03B-1847-B7BD-95A5FD241C68}" srcOrd="0" destOrd="0" presId="urn:microsoft.com/office/officeart/2005/8/layout/radial1"/>
    <dgm:cxn modelId="{5C1F75FA-CAE6-AE4A-BC4C-28522F85B875}" type="presOf" srcId="{227335BA-F34F-E84D-B532-11F70FD60D16}" destId="{C6C50621-4EC6-7D4C-A682-A46E28AF4FD9}" srcOrd="0" destOrd="0" presId="urn:microsoft.com/office/officeart/2005/8/layout/radial1"/>
    <dgm:cxn modelId="{CD435ADD-AF85-D548-A7E5-B276A47C8286}" type="presOf" srcId="{73084705-0BC4-404A-846D-9E2D270EB5B0}" destId="{02122BB2-4E5E-D64D-8A36-97D83EE188EF}" srcOrd="0" destOrd="0" presId="urn:microsoft.com/office/officeart/2005/8/layout/radial1"/>
    <dgm:cxn modelId="{1D28AD36-D4CB-FE4A-8928-AF01E25862DF}" type="presOf" srcId="{29903ECB-240D-A845-B641-29EE213BB37C}" destId="{388ADDA6-9022-444C-93BC-F00ED718413C}" srcOrd="0" destOrd="0" presId="urn:microsoft.com/office/officeart/2005/8/layout/radial1"/>
    <dgm:cxn modelId="{862D5977-4878-8F43-9EC0-A2AA5D506401}" type="presOf" srcId="{DF387B37-95AB-1F40-99F8-3A430F85133C}" destId="{DAC769CB-BC71-734F-90FF-70BA7E63B3BD}" srcOrd="0" destOrd="0" presId="urn:microsoft.com/office/officeart/2005/8/layout/radial1"/>
    <dgm:cxn modelId="{8E26E1DA-36CD-C24B-B1DB-420879B60450}" type="presOf" srcId="{E74D02D2-3D92-7A40-8FC6-745F29839708}" destId="{E8AD0891-4E3B-8943-A0EA-7051A7D3057F}" srcOrd="0" destOrd="0" presId="urn:microsoft.com/office/officeart/2005/8/layout/radial1"/>
    <dgm:cxn modelId="{48E1337D-6BF3-E84D-B6DE-6879F0C5AE83}" type="presOf" srcId="{84539F06-4C49-8546-9442-094D14BC4C59}" destId="{B8286123-CA9C-0945-AE7E-11766C849B79}" srcOrd="1" destOrd="0" presId="urn:microsoft.com/office/officeart/2005/8/layout/radial1"/>
    <dgm:cxn modelId="{24FBA5D7-3AF4-4143-A691-9B089E9927E8}" type="presOf" srcId="{BFB19183-61A6-C141-A39D-E1DA00B7B03F}" destId="{BFE749ED-B4D8-4641-A067-ADCE000A4A00}" srcOrd="0" destOrd="0" presId="urn:microsoft.com/office/officeart/2005/8/layout/radial1"/>
    <dgm:cxn modelId="{7A813727-CE53-5046-95C9-F177BBA11BAD}" type="presOf" srcId="{D233EC54-E021-F14C-BF19-4350B184FAA4}" destId="{DC410442-7406-2D44-B37E-49EA8176F994}" srcOrd="0" destOrd="0" presId="urn:microsoft.com/office/officeart/2005/8/layout/radial1"/>
    <dgm:cxn modelId="{2AA6491D-D3AB-2D4F-B3FE-82E484D40CC6}" type="presParOf" srcId="{02122BB2-4E5E-D64D-8A36-97D83EE188EF}" destId="{74ADC61B-9609-6740-878F-C3FD434640F6}" srcOrd="0" destOrd="0" presId="urn:microsoft.com/office/officeart/2005/8/layout/radial1"/>
    <dgm:cxn modelId="{17473821-3914-3C4C-9803-8D382338B88F}" type="presParOf" srcId="{02122BB2-4E5E-D64D-8A36-97D83EE188EF}" destId="{26061EFB-E03B-1847-B7BD-95A5FD241C68}" srcOrd="1" destOrd="0" presId="urn:microsoft.com/office/officeart/2005/8/layout/radial1"/>
    <dgm:cxn modelId="{22D0D67E-62D8-0A44-BAC5-980258E8B30D}" type="presParOf" srcId="{26061EFB-E03B-1847-B7BD-95A5FD241C68}" destId="{CC7E7249-2E54-2C43-B230-12C4F601127A}" srcOrd="0" destOrd="0" presId="urn:microsoft.com/office/officeart/2005/8/layout/radial1"/>
    <dgm:cxn modelId="{672383D7-52A1-F34C-9A5E-3BFC30275079}" type="presParOf" srcId="{02122BB2-4E5E-D64D-8A36-97D83EE188EF}" destId="{BFE749ED-B4D8-4641-A067-ADCE000A4A00}" srcOrd="2" destOrd="0" presId="urn:microsoft.com/office/officeart/2005/8/layout/radial1"/>
    <dgm:cxn modelId="{C1E30E3F-1DA2-D249-8934-F39019B2E21E}" type="presParOf" srcId="{02122BB2-4E5E-D64D-8A36-97D83EE188EF}" destId="{C6C50621-4EC6-7D4C-A682-A46E28AF4FD9}" srcOrd="3" destOrd="0" presId="urn:microsoft.com/office/officeart/2005/8/layout/radial1"/>
    <dgm:cxn modelId="{B341CED8-228B-EE4B-B792-36ED9B165658}" type="presParOf" srcId="{C6C50621-4EC6-7D4C-A682-A46E28AF4FD9}" destId="{2DB49D50-AE71-7645-9C32-8D9CAA5EB8B5}" srcOrd="0" destOrd="0" presId="urn:microsoft.com/office/officeart/2005/8/layout/radial1"/>
    <dgm:cxn modelId="{6897C223-C1AA-CC4F-9E50-818F7E19D7FD}" type="presParOf" srcId="{02122BB2-4E5E-D64D-8A36-97D83EE188EF}" destId="{39D297A0-1034-8847-8547-53BED7F492C9}" srcOrd="4" destOrd="0" presId="urn:microsoft.com/office/officeart/2005/8/layout/radial1"/>
    <dgm:cxn modelId="{405C701C-6379-1F47-960C-E891FB319C2E}" type="presParOf" srcId="{02122BB2-4E5E-D64D-8A36-97D83EE188EF}" destId="{388ADDA6-9022-444C-93BC-F00ED718413C}" srcOrd="5" destOrd="0" presId="urn:microsoft.com/office/officeart/2005/8/layout/radial1"/>
    <dgm:cxn modelId="{8B8E37B8-E3D0-DD4B-A23D-69F8F1949154}" type="presParOf" srcId="{388ADDA6-9022-444C-93BC-F00ED718413C}" destId="{D64A0CA0-AE4B-8747-94E1-F666F7BDC790}" srcOrd="0" destOrd="0" presId="urn:microsoft.com/office/officeart/2005/8/layout/radial1"/>
    <dgm:cxn modelId="{0C2A53E1-F968-9345-BA3E-29552D971622}" type="presParOf" srcId="{02122BB2-4E5E-D64D-8A36-97D83EE188EF}" destId="{FFD2A87C-BC1B-4848-9E01-3F4E13E9DCF2}" srcOrd="6" destOrd="0" presId="urn:microsoft.com/office/officeart/2005/8/layout/radial1"/>
    <dgm:cxn modelId="{F83EFB00-2360-4446-ACCB-09F141728548}" type="presParOf" srcId="{02122BB2-4E5E-D64D-8A36-97D83EE188EF}" destId="{F164A5CA-E4B1-F746-A503-37D83827ADCC}" srcOrd="7" destOrd="0" presId="urn:microsoft.com/office/officeart/2005/8/layout/radial1"/>
    <dgm:cxn modelId="{168597BB-9EC5-E34F-9B5D-B0A418BD11C6}" type="presParOf" srcId="{F164A5CA-E4B1-F746-A503-37D83827ADCC}" destId="{B8286123-CA9C-0945-AE7E-11766C849B79}" srcOrd="0" destOrd="0" presId="urn:microsoft.com/office/officeart/2005/8/layout/radial1"/>
    <dgm:cxn modelId="{85B53397-2302-E848-9388-22DD5299404B}" type="presParOf" srcId="{02122BB2-4E5E-D64D-8A36-97D83EE188EF}" destId="{DC410442-7406-2D44-B37E-49EA8176F994}" srcOrd="8" destOrd="0" presId="urn:microsoft.com/office/officeart/2005/8/layout/radial1"/>
    <dgm:cxn modelId="{0F19D27A-6584-B44E-A957-260A7A82B236}" type="presParOf" srcId="{02122BB2-4E5E-D64D-8A36-97D83EE188EF}" destId="{36CB188B-F388-E240-B9AB-9774A4315041}" srcOrd="9" destOrd="0" presId="urn:microsoft.com/office/officeart/2005/8/layout/radial1"/>
    <dgm:cxn modelId="{32B82E9D-50D4-F04F-A42B-8D94AA7E4DC1}" type="presParOf" srcId="{36CB188B-F388-E240-B9AB-9774A4315041}" destId="{3A79D849-84AB-A04B-B394-7E0CBFFD5DFE}" srcOrd="0" destOrd="0" presId="urn:microsoft.com/office/officeart/2005/8/layout/radial1"/>
    <dgm:cxn modelId="{B14AB736-A398-FA40-81FA-1216FE3E3181}" type="presParOf" srcId="{02122BB2-4E5E-D64D-8A36-97D83EE188EF}" destId="{DAC769CB-BC71-734F-90FF-70BA7E63B3BD}" srcOrd="10" destOrd="0" presId="urn:microsoft.com/office/officeart/2005/8/layout/radial1"/>
    <dgm:cxn modelId="{AB4AABB7-0C06-FB42-9EB4-3889367573B3}" type="presParOf" srcId="{02122BB2-4E5E-D64D-8A36-97D83EE188EF}" destId="{E8AD0891-4E3B-8943-A0EA-7051A7D3057F}" srcOrd="11" destOrd="0" presId="urn:microsoft.com/office/officeart/2005/8/layout/radial1"/>
    <dgm:cxn modelId="{7FAA0575-0298-D841-A240-86FA6A499669}" type="presParOf" srcId="{E8AD0891-4E3B-8943-A0EA-7051A7D3057F}" destId="{DC69DA0B-FFE2-364F-9192-DC8FBA26C540}" srcOrd="0" destOrd="0" presId="urn:microsoft.com/office/officeart/2005/8/layout/radial1"/>
    <dgm:cxn modelId="{E4A7281E-4B85-A94F-95B6-BBC9D00F60BE}" type="presParOf" srcId="{02122BB2-4E5E-D64D-8A36-97D83EE188EF}" destId="{C06FC2D7-6816-DD43-AB92-1718FF13E32A}" srcOrd="12" destOrd="0" presId="urn:microsoft.com/office/officeart/2005/8/layout/radial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E6F8FA-FF61-4344-943B-40F425922CE7}" type="doc">
      <dgm:prSet loTypeId="urn:microsoft.com/office/officeart/2005/8/layout/pyramid4" loCatId="" qsTypeId="urn:microsoft.com/office/officeart/2005/8/quickstyle/simple2" qsCatId="simple" csTypeId="urn:microsoft.com/office/officeart/2005/8/colors/accent1_4" csCatId="accent1" phldr="1"/>
      <dgm:spPr/>
      <dgm:t>
        <a:bodyPr/>
        <a:lstStyle/>
        <a:p>
          <a:endParaRPr lang="de-DE"/>
        </a:p>
      </dgm:t>
    </dgm:pt>
    <dgm:pt modelId="{46D2EAA9-9A87-F24F-99F6-2069B3053E93}">
      <dgm:prSet phldrT="[Text]" custT="1"/>
      <dgm:spPr>
        <a:solidFill>
          <a:srgbClr val="5D86FF"/>
        </a:solidFill>
      </dgm:spPr>
      <dgm:t>
        <a:bodyPr/>
        <a:lstStyle/>
        <a:p>
          <a:r>
            <a:rPr lang="de-DE" sz="1600" b="1" dirty="0" smtClean="0">
              <a:solidFill>
                <a:schemeClr val="tx1"/>
              </a:solidFill>
            </a:rPr>
            <a:t>Umsetzung in der Praxis</a:t>
          </a:r>
          <a:endParaRPr lang="de-DE" sz="1600" b="1" dirty="0">
            <a:solidFill>
              <a:schemeClr val="tx1"/>
            </a:solidFill>
          </a:endParaRPr>
        </a:p>
      </dgm:t>
    </dgm:pt>
    <dgm:pt modelId="{1BC91824-3DB6-AA4D-BA21-E090EAC45EDC}" type="parTrans" cxnId="{C6C77FD5-F35B-6B4A-8F5C-16B64A4F0C81}">
      <dgm:prSet/>
      <dgm:spPr/>
      <dgm:t>
        <a:bodyPr/>
        <a:lstStyle/>
        <a:p>
          <a:endParaRPr lang="de-DE"/>
        </a:p>
      </dgm:t>
    </dgm:pt>
    <dgm:pt modelId="{AB6800B2-DD1F-2349-AB70-484D1EC36437}" type="sibTrans" cxnId="{C6C77FD5-F35B-6B4A-8F5C-16B64A4F0C81}">
      <dgm:prSet/>
      <dgm:spPr/>
      <dgm:t>
        <a:bodyPr/>
        <a:lstStyle/>
        <a:p>
          <a:endParaRPr lang="de-DE"/>
        </a:p>
      </dgm:t>
    </dgm:pt>
    <dgm:pt modelId="{7F8D27A3-856B-6545-852A-9A8C492F4D61}">
      <dgm:prSet phldrT="[Text]" custT="1"/>
      <dgm:spPr>
        <a:solidFill>
          <a:srgbClr val="669900"/>
        </a:solidFill>
      </dgm:spPr>
      <dgm:t>
        <a:bodyPr/>
        <a:lstStyle/>
        <a:p>
          <a:r>
            <a:rPr lang="de-DE" sz="1600" b="1" dirty="0" smtClean="0">
              <a:solidFill>
                <a:srgbClr val="000000"/>
              </a:solidFill>
            </a:rPr>
            <a:t>Heraus-forderungen </a:t>
          </a:r>
          <a:r>
            <a:rPr lang="de-DE" sz="1600" b="1" dirty="0" err="1" smtClean="0">
              <a:solidFill>
                <a:srgbClr val="000000"/>
              </a:solidFill>
            </a:rPr>
            <a:t>identifi</a:t>
          </a:r>
          <a:r>
            <a:rPr lang="de-DE" sz="1600" b="1" dirty="0" smtClean="0">
              <a:solidFill>
                <a:srgbClr val="000000"/>
              </a:solidFill>
            </a:rPr>
            <a:t>-zieren</a:t>
          </a:r>
          <a:endParaRPr lang="de-DE" sz="1600" b="1" dirty="0">
            <a:solidFill>
              <a:srgbClr val="000000"/>
            </a:solidFill>
          </a:endParaRPr>
        </a:p>
      </dgm:t>
    </dgm:pt>
    <dgm:pt modelId="{71BC8660-9F7A-E147-A0E7-0CAC8151E0D1}" type="parTrans" cxnId="{E9F46188-281A-664E-85E0-2E2EAC7DBE0D}">
      <dgm:prSet/>
      <dgm:spPr/>
      <dgm:t>
        <a:bodyPr/>
        <a:lstStyle/>
        <a:p>
          <a:endParaRPr lang="de-DE"/>
        </a:p>
      </dgm:t>
    </dgm:pt>
    <dgm:pt modelId="{6AD705F9-DA03-3F45-92D8-C6B68BF14CE6}" type="sibTrans" cxnId="{E9F46188-281A-664E-85E0-2E2EAC7DBE0D}">
      <dgm:prSet/>
      <dgm:spPr/>
      <dgm:t>
        <a:bodyPr/>
        <a:lstStyle/>
        <a:p>
          <a:endParaRPr lang="de-DE"/>
        </a:p>
      </dgm:t>
    </dgm:pt>
    <dgm:pt modelId="{80D453D8-27F5-E640-92F8-C1B60F4F0869}">
      <dgm:prSet phldrT="[Text]" custT="1"/>
      <dgm:spPr/>
      <dgm:t>
        <a:bodyPr/>
        <a:lstStyle/>
        <a:p>
          <a:endParaRPr lang="de-DE" sz="1200" b="1" dirty="0" smtClean="0">
            <a:solidFill>
              <a:srgbClr val="000000"/>
            </a:solidFill>
          </a:endParaRPr>
        </a:p>
        <a:p>
          <a:r>
            <a:rPr lang="de-DE" sz="1600" b="1" dirty="0" smtClean="0">
              <a:solidFill>
                <a:srgbClr val="000000"/>
              </a:solidFill>
            </a:rPr>
            <a:t>Konzept(</a:t>
          </a:r>
          <a:r>
            <a:rPr lang="de-DE" sz="1600" b="1" dirty="0" err="1" smtClean="0">
              <a:solidFill>
                <a:srgbClr val="000000"/>
              </a:solidFill>
            </a:rPr>
            <a:t>e</a:t>
          </a:r>
          <a:r>
            <a:rPr lang="de-DE" sz="1600" b="1" dirty="0" smtClean="0">
              <a:solidFill>
                <a:srgbClr val="000000"/>
              </a:solidFill>
            </a:rPr>
            <a:t>) entwerfen</a:t>
          </a:r>
          <a:endParaRPr lang="de-DE" sz="1600" b="1" dirty="0">
            <a:solidFill>
              <a:srgbClr val="000000"/>
            </a:solidFill>
          </a:endParaRPr>
        </a:p>
      </dgm:t>
    </dgm:pt>
    <dgm:pt modelId="{60C9884B-6328-3C4C-95E9-5DDEC6BDF1A2}" type="parTrans" cxnId="{C479FF0D-8A4B-ED45-833E-9672B4B1B9C5}">
      <dgm:prSet/>
      <dgm:spPr/>
      <dgm:t>
        <a:bodyPr/>
        <a:lstStyle/>
        <a:p>
          <a:endParaRPr lang="de-DE"/>
        </a:p>
      </dgm:t>
    </dgm:pt>
    <dgm:pt modelId="{F3ADA2CC-676D-8644-A082-B9C4918BDD40}" type="sibTrans" cxnId="{C479FF0D-8A4B-ED45-833E-9672B4B1B9C5}">
      <dgm:prSet/>
      <dgm:spPr/>
      <dgm:t>
        <a:bodyPr/>
        <a:lstStyle/>
        <a:p>
          <a:endParaRPr lang="de-DE"/>
        </a:p>
      </dgm:t>
    </dgm:pt>
    <dgm:pt modelId="{66A12668-02C2-764E-B809-17869E4F90BB}">
      <dgm:prSet phldrT="[Text]" custT="1"/>
      <dgm:spPr>
        <a:solidFill>
          <a:srgbClr val="669900"/>
        </a:solidFill>
      </dgm:spPr>
      <dgm:t>
        <a:bodyPr/>
        <a:lstStyle/>
        <a:p>
          <a:r>
            <a:rPr lang="de-DE" sz="1600" b="1" dirty="0" smtClean="0">
              <a:solidFill>
                <a:srgbClr val="000000"/>
              </a:solidFill>
            </a:rPr>
            <a:t>Vision(en) ausmalen</a:t>
          </a:r>
          <a:endParaRPr lang="de-DE" sz="1600" b="1" dirty="0">
            <a:solidFill>
              <a:srgbClr val="000000"/>
            </a:solidFill>
          </a:endParaRPr>
        </a:p>
      </dgm:t>
    </dgm:pt>
    <dgm:pt modelId="{CCD70F3B-8588-264E-B1B3-5C87858A2428}" type="parTrans" cxnId="{1AAD0C41-92D0-614A-B91D-D215EFDFF93D}">
      <dgm:prSet/>
      <dgm:spPr/>
      <dgm:t>
        <a:bodyPr/>
        <a:lstStyle/>
        <a:p>
          <a:endParaRPr lang="de-DE"/>
        </a:p>
      </dgm:t>
    </dgm:pt>
    <dgm:pt modelId="{E6E892BD-13D4-F244-93EA-ED526233C85A}" type="sibTrans" cxnId="{1AAD0C41-92D0-614A-B91D-D215EFDFF93D}">
      <dgm:prSet/>
      <dgm:spPr/>
      <dgm:t>
        <a:bodyPr/>
        <a:lstStyle/>
        <a:p>
          <a:endParaRPr lang="de-DE"/>
        </a:p>
      </dgm:t>
    </dgm:pt>
    <dgm:pt modelId="{FE94E839-EAF9-6640-9448-CA9D458EB3E1}" type="pres">
      <dgm:prSet presAssocID="{3DE6F8FA-FF61-4344-943B-40F425922CE7}" presName="compositeShape" presStyleCnt="0">
        <dgm:presLayoutVars>
          <dgm:chMax val="9"/>
          <dgm:dir/>
          <dgm:resizeHandles val="exact"/>
        </dgm:presLayoutVars>
      </dgm:prSet>
      <dgm:spPr/>
      <dgm:t>
        <a:bodyPr/>
        <a:lstStyle/>
        <a:p>
          <a:endParaRPr lang="de-DE"/>
        </a:p>
      </dgm:t>
    </dgm:pt>
    <dgm:pt modelId="{A568B209-D898-414E-8DC9-4FA75A8423A9}" type="pres">
      <dgm:prSet presAssocID="{3DE6F8FA-FF61-4344-943B-40F425922CE7}" presName="triangle1" presStyleLbl="node1" presStyleIdx="0" presStyleCnt="4" custLinFactNeighborX="388">
        <dgm:presLayoutVars>
          <dgm:bulletEnabled val="1"/>
        </dgm:presLayoutVars>
      </dgm:prSet>
      <dgm:spPr/>
      <dgm:t>
        <a:bodyPr/>
        <a:lstStyle/>
        <a:p>
          <a:endParaRPr lang="de-DE"/>
        </a:p>
      </dgm:t>
    </dgm:pt>
    <dgm:pt modelId="{A84D68D0-7460-9B40-B44C-8F3FCCEE0C17}" type="pres">
      <dgm:prSet presAssocID="{3DE6F8FA-FF61-4344-943B-40F425922CE7}" presName="triangle2" presStyleLbl="node1" presStyleIdx="1" presStyleCnt="4">
        <dgm:presLayoutVars>
          <dgm:bulletEnabled val="1"/>
        </dgm:presLayoutVars>
      </dgm:prSet>
      <dgm:spPr/>
      <dgm:t>
        <a:bodyPr/>
        <a:lstStyle/>
        <a:p>
          <a:endParaRPr lang="de-DE"/>
        </a:p>
      </dgm:t>
    </dgm:pt>
    <dgm:pt modelId="{2A8E0D62-D743-EE49-A869-5DFAF8A3133C}" type="pres">
      <dgm:prSet presAssocID="{3DE6F8FA-FF61-4344-943B-40F425922CE7}" presName="triangle3" presStyleLbl="node1" presStyleIdx="2" presStyleCnt="4">
        <dgm:presLayoutVars>
          <dgm:bulletEnabled val="1"/>
        </dgm:presLayoutVars>
      </dgm:prSet>
      <dgm:spPr/>
      <dgm:t>
        <a:bodyPr/>
        <a:lstStyle/>
        <a:p>
          <a:endParaRPr lang="de-DE"/>
        </a:p>
      </dgm:t>
    </dgm:pt>
    <dgm:pt modelId="{B9E7EB22-ED85-7C4D-A810-11C6CB23CECE}" type="pres">
      <dgm:prSet presAssocID="{3DE6F8FA-FF61-4344-943B-40F425922CE7}" presName="triangle4" presStyleLbl="node1" presStyleIdx="3" presStyleCnt="4">
        <dgm:presLayoutVars>
          <dgm:bulletEnabled val="1"/>
        </dgm:presLayoutVars>
      </dgm:prSet>
      <dgm:spPr/>
      <dgm:t>
        <a:bodyPr/>
        <a:lstStyle/>
        <a:p>
          <a:endParaRPr lang="de-DE"/>
        </a:p>
      </dgm:t>
    </dgm:pt>
  </dgm:ptLst>
  <dgm:cxnLst>
    <dgm:cxn modelId="{E9F46188-281A-664E-85E0-2E2EAC7DBE0D}" srcId="{3DE6F8FA-FF61-4344-943B-40F425922CE7}" destId="{7F8D27A3-856B-6545-852A-9A8C492F4D61}" srcOrd="1" destOrd="0" parTransId="{71BC8660-9F7A-E147-A0E7-0CAC8151E0D1}" sibTransId="{6AD705F9-DA03-3F45-92D8-C6B68BF14CE6}"/>
    <dgm:cxn modelId="{ECA07BE0-918A-0949-856D-89CA7C373C14}" type="presOf" srcId="{66A12668-02C2-764E-B809-17869E4F90BB}" destId="{B9E7EB22-ED85-7C4D-A810-11C6CB23CECE}" srcOrd="0" destOrd="0" presId="urn:microsoft.com/office/officeart/2005/8/layout/pyramid4"/>
    <dgm:cxn modelId="{1AAD0C41-92D0-614A-B91D-D215EFDFF93D}" srcId="{3DE6F8FA-FF61-4344-943B-40F425922CE7}" destId="{66A12668-02C2-764E-B809-17869E4F90BB}" srcOrd="3" destOrd="0" parTransId="{CCD70F3B-8588-264E-B1B3-5C87858A2428}" sibTransId="{E6E892BD-13D4-F244-93EA-ED526233C85A}"/>
    <dgm:cxn modelId="{4632AA9C-5360-D042-A7DE-46D1DF3989FA}" type="presOf" srcId="{3DE6F8FA-FF61-4344-943B-40F425922CE7}" destId="{FE94E839-EAF9-6640-9448-CA9D458EB3E1}" srcOrd="0" destOrd="0" presId="urn:microsoft.com/office/officeart/2005/8/layout/pyramid4"/>
    <dgm:cxn modelId="{C6C77FD5-F35B-6B4A-8F5C-16B64A4F0C81}" srcId="{3DE6F8FA-FF61-4344-943B-40F425922CE7}" destId="{46D2EAA9-9A87-F24F-99F6-2069B3053E93}" srcOrd="0" destOrd="0" parTransId="{1BC91824-3DB6-AA4D-BA21-E090EAC45EDC}" sibTransId="{AB6800B2-DD1F-2349-AB70-484D1EC36437}"/>
    <dgm:cxn modelId="{A88B33DE-B622-564C-9D4A-BBC9EB4241FB}" type="presOf" srcId="{7F8D27A3-856B-6545-852A-9A8C492F4D61}" destId="{A84D68D0-7460-9B40-B44C-8F3FCCEE0C17}" srcOrd="0" destOrd="0" presId="urn:microsoft.com/office/officeart/2005/8/layout/pyramid4"/>
    <dgm:cxn modelId="{DFE75C2E-1B7D-9246-B969-1578E9D76C38}" type="presOf" srcId="{46D2EAA9-9A87-F24F-99F6-2069B3053E93}" destId="{A568B209-D898-414E-8DC9-4FA75A8423A9}" srcOrd="0" destOrd="0" presId="urn:microsoft.com/office/officeart/2005/8/layout/pyramid4"/>
    <dgm:cxn modelId="{AF6BBE4E-C8BF-3D46-A9ED-F70CC188F64D}" type="presOf" srcId="{80D453D8-27F5-E640-92F8-C1B60F4F0869}" destId="{2A8E0D62-D743-EE49-A869-5DFAF8A3133C}" srcOrd="0" destOrd="0" presId="urn:microsoft.com/office/officeart/2005/8/layout/pyramid4"/>
    <dgm:cxn modelId="{C479FF0D-8A4B-ED45-833E-9672B4B1B9C5}" srcId="{3DE6F8FA-FF61-4344-943B-40F425922CE7}" destId="{80D453D8-27F5-E640-92F8-C1B60F4F0869}" srcOrd="2" destOrd="0" parTransId="{60C9884B-6328-3C4C-95E9-5DDEC6BDF1A2}" sibTransId="{F3ADA2CC-676D-8644-A082-B9C4918BDD40}"/>
    <dgm:cxn modelId="{23A3A976-9439-3942-9B65-4AC5C2BF3EF6}" type="presParOf" srcId="{FE94E839-EAF9-6640-9448-CA9D458EB3E1}" destId="{A568B209-D898-414E-8DC9-4FA75A8423A9}" srcOrd="0" destOrd="0" presId="urn:microsoft.com/office/officeart/2005/8/layout/pyramid4"/>
    <dgm:cxn modelId="{2996CAF7-28C4-D24B-8A87-C06B69B68347}" type="presParOf" srcId="{FE94E839-EAF9-6640-9448-CA9D458EB3E1}" destId="{A84D68D0-7460-9B40-B44C-8F3FCCEE0C17}" srcOrd="1" destOrd="0" presId="urn:microsoft.com/office/officeart/2005/8/layout/pyramid4"/>
    <dgm:cxn modelId="{7BCE5F36-AF56-EA40-B4D2-1238E11F5D19}" type="presParOf" srcId="{FE94E839-EAF9-6640-9448-CA9D458EB3E1}" destId="{2A8E0D62-D743-EE49-A869-5DFAF8A3133C}" srcOrd="2" destOrd="0" presId="urn:microsoft.com/office/officeart/2005/8/layout/pyramid4"/>
    <dgm:cxn modelId="{B8DEA55D-D5D7-F44E-B24A-C6E92B9FC350}" type="presParOf" srcId="{FE94E839-EAF9-6640-9448-CA9D458EB3E1}" destId="{B9E7EB22-ED85-7C4D-A810-11C6CB23CECE}"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DE6F8FA-FF61-4344-943B-40F425922CE7}" type="doc">
      <dgm:prSet loTypeId="urn:microsoft.com/office/officeart/2005/8/layout/pyramid4" loCatId="" qsTypeId="urn:microsoft.com/office/officeart/2005/8/quickstyle/simple2" qsCatId="simple" csTypeId="urn:microsoft.com/office/officeart/2005/8/colors/accent1_4" csCatId="accent1" phldr="1"/>
      <dgm:spPr/>
      <dgm:t>
        <a:bodyPr/>
        <a:lstStyle/>
        <a:p>
          <a:endParaRPr lang="de-DE"/>
        </a:p>
      </dgm:t>
    </dgm:pt>
    <dgm:pt modelId="{46D2EAA9-9A87-F24F-99F6-2069B3053E93}">
      <dgm:prSet phldrT="[Text]" custT="1"/>
      <dgm:spPr>
        <a:solidFill>
          <a:srgbClr val="5D86FF"/>
        </a:solidFill>
      </dgm:spPr>
      <dgm:t>
        <a:bodyPr/>
        <a:lstStyle/>
        <a:p>
          <a:r>
            <a:rPr lang="de-DE" sz="1600" b="1" dirty="0" smtClean="0">
              <a:solidFill>
                <a:schemeClr val="tx1"/>
              </a:solidFill>
            </a:rPr>
            <a:t>Umsetzung in der Praxis</a:t>
          </a:r>
          <a:endParaRPr lang="de-DE" sz="1600" b="1" dirty="0">
            <a:solidFill>
              <a:schemeClr val="tx1"/>
            </a:solidFill>
          </a:endParaRPr>
        </a:p>
      </dgm:t>
    </dgm:pt>
    <dgm:pt modelId="{1BC91824-3DB6-AA4D-BA21-E090EAC45EDC}" type="parTrans" cxnId="{C6C77FD5-F35B-6B4A-8F5C-16B64A4F0C81}">
      <dgm:prSet/>
      <dgm:spPr/>
      <dgm:t>
        <a:bodyPr/>
        <a:lstStyle/>
        <a:p>
          <a:endParaRPr lang="de-DE"/>
        </a:p>
      </dgm:t>
    </dgm:pt>
    <dgm:pt modelId="{AB6800B2-DD1F-2349-AB70-484D1EC36437}" type="sibTrans" cxnId="{C6C77FD5-F35B-6B4A-8F5C-16B64A4F0C81}">
      <dgm:prSet/>
      <dgm:spPr/>
      <dgm:t>
        <a:bodyPr/>
        <a:lstStyle/>
        <a:p>
          <a:endParaRPr lang="de-DE"/>
        </a:p>
      </dgm:t>
    </dgm:pt>
    <dgm:pt modelId="{7F8D27A3-856B-6545-852A-9A8C492F4D61}">
      <dgm:prSet phldrT="[Text]" custT="1"/>
      <dgm:spPr>
        <a:solidFill>
          <a:srgbClr val="669900"/>
        </a:solidFill>
      </dgm:spPr>
      <dgm:t>
        <a:bodyPr/>
        <a:lstStyle/>
        <a:p>
          <a:r>
            <a:rPr lang="de-DE" sz="1600" b="1" dirty="0" smtClean="0">
              <a:solidFill>
                <a:srgbClr val="000000"/>
              </a:solidFill>
            </a:rPr>
            <a:t>Heraus-forderungen </a:t>
          </a:r>
          <a:r>
            <a:rPr lang="de-DE" sz="1600" b="1" dirty="0" err="1" smtClean="0">
              <a:solidFill>
                <a:srgbClr val="000000"/>
              </a:solidFill>
            </a:rPr>
            <a:t>identifi</a:t>
          </a:r>
          <a:r>
            <a:rPr lang="de-DE" sz="1600" b="1" dirty="0" smtClean="0">
              <a:solidFill>
                <a:srgbClr val="000000"/>
              </a:solidFill>
            </a:rPr>
            <a:t>-zieren</a:t>
          </a:r>
          <a:endParaRPr lang="de-DE" sz="1600" b="1" dirty="0">
            <a:solidFill>
              <a:srgbClr val="000000"/>
            </a:solidFill>
          </a:endParaRPr>
        </a:p>
      </dgm:t>
    </dgm:pt>
    <dgm:pt modelId="{71BC8660-9F7A-E147-A0E7-0CAC8151E0D1}" type="parTrans" cxnId="{E9F46188-281A-664E-85E0-2E2EAC7DBE0D}">
      <dgm:prSet/>
      <dgm:spPr/>
      <dgm:t>
        <a:bodyPr/>
        <a:lstStyle/>
        <a:p>
          <a:endParaRPr lang="de-DE"/>
        </a:p>
      </dgm:t>
    </dgm:pt>
    <dgm:pt modelId="{6AD705F9-DA03-3F45-92D8-C6B68BF14CE6}" type="sibTrans" cxnId="{E9F46188-281A-664E-85E0-2E2EAC7DBE0D}">
      <dgm:prSet/>
      <dgm:spPr/>
      <dgm:t>
        <a:bodyPr/>
        <a:lstStyle/>
        <a:p>
          <a:endParaRPr lang="de-DE"/>
        </a:p>
      </dgm:t>
    </dgm:pt>
    <dgm:pt modelId="{80D453D8-27F5-E640-92F8-C1B60F4F0869}">
      <dgm:prSet phldrT="[Text]" custT="1"/>
      <dgm:spPr/>
      <dgm:t>
        <a:bodyPr/>
        <a:lstStyle/>
        <a:p>
          <a:endParaRPr lang="de-DE" sz="1200" b="1" dirty="0" smtClean="0">
            <a:solidFill>
              <a:srgbClr val="000000"/>
            </a:solidFill>
          </a:endParaRPr>
        </a:p>
        <a:p>
          <a:r>
            <a:rPr lang="de-DE" sz="1600" b="1" dirty="0" smtClean="0">
              <a:solidFill>
                <a:srgbClr val="000000"/>
              </a:solidFill>
            </a:rPr>
            <a:t>Konzept(</a:t>
          </a:r>
          <a:r>
            <a:rPr lang="de-DE" sz="1600" b="1" dirty="0" err="1" smtClean="0">
              <a:solidFill>
                <a:srgbClr val="000000"/>
              </a:solidFill>
            </a:rPr>
            <a:t>e</a:t>
          </a:r>
          <a:r>
            <a:rPr lang="de-DE" sz="1600" b="1" dirty="0" smtClean="0">
              <a:solidFill>
                <a:srgbClr val="000000"/>
              </a:solidFill>
            </a:rPr>
            <a:t>) entwerfen</a:t>
          </a:r>
          <a:endParaRPr lang="de-DE" sz="1600" b="1" dirty="0">
            <a:solidFill>
              <a:srgbClr val="000000"/>
            </a:solidFill>
          </a:endParaRPr>
        </a:p>
      </dgm:t>
    </dgm:pt>
    <dgm:pt modelId="{60C9884B-6328-3C4C-95E9-5DDEC6BDF1A2}" type="parTrans" cxnId="{C479FF0D-8A4B-ED45-833E-9672B4B1B9C5}">
      <dgm:prSet/>
      <dgm:spPr/>
      <dgm:t>
        <a:bodyPr/>
        <a:lstStyle/>
        <a:p>
          <a:endParaRPr lang="de-DE"/>
        </a:p>
      </dgm:t>
    </dgm:pt>
    <dgm:pt modelId="{F3ADA2CC-676D-8644-A082-B9C4918BDD40}" type="sibTrans" cxnId="{C479FF0D-8A4B-ED45-833E-9672B4B1B9C5}">
      <dgm:prSet/>
      <dgm:spPr/>
      <dgm:t>
        <a:bodyPr/>
        <a:lstStyle/>
        <a:p>
          <a:endParaRPr lang="de-DE"/>
        </a:p>
      </dgm:t>
    </dgm:pt>
    <dgm:pt modelId="{66A12668-02C2-764E-B809-17869E4F90BB}">
      <dgm:prSet phldrT="[Text]" custT="1"/>
      <dgm:spPr>
        <a:solidFill>
          <a:srgbClr val="669900"/>
        </a:solidFill>
      </dgm:spPr>
      <dgm:t>
        <a:bodyPr/>
        <a:lstStyle/>
        <a:p>
          <a:r>
            <a:rPr lang="de-DE" sz="1600" b="1" dirty="0" smtClean="0">
              <a:solidFill>
                <a:srgbClr val="000000"/>
              </a:solidFill>
            </a:rPr>
            <a:t>Vision(en) ausmalen</a:t>
          </a:r>
          <a:endParaRPr lang="de-DE" sz="1600" b="1" dirty="0">
            <a:solidFill>
              <a:srgbClr val="000000"/>
            </a:solidFill>
          </a:endParaRPr>
        </a:p>
      </dgm:t>
    </dgm:pt>
    <dgm:pt modelId="{CCD70F3B-8588-264E-B1B3-5C87858A2428}" type="parTrans" cxnId="{1AAD0C41-92D0-614A-B91D-D215EFDFF93D}">
      <dgm:prSet/>
      <dgm:spPr/>
      <dgm:t>
        <a:bodyPr/>
        <a:lstStyle/>
        <a:p>
          <a:endParaRPr lang="de-DE"/>
        </a:p>
      </dgm:t>
    </dgm:pt>
    <dgm:pt modelId="{E6E892BD-13D4-F244-93EA-ED526233C85A}" type="sibTrans" cxnId="{1AAD0C41-92D0-614A-B91D-D215EFDFF93D}">
      <dgm:prSet/>
      <dgm:spPr/>
      <dgm:t>
        <a:bodyPr/>
        <a:lstStyle/>
        <a:p>
          <a:endParaRPr lang="de-DE"/>
        </a:p>
      </dgm:t>
    </dgm:pt>
    <dgm:pt modelId="{FE94E839-EAF9-6640-9448-CA9D458EB3E1}" type="pres">
      <dgm:prSet presAssocID="{3DE6F8FA-FF61-4344-943B-40F425922CE7}" presName="compositeShape" presStyleCnt="0">
        <dgm:presLayoutVars>
          <dgm:chMax val="9"/>
          <dgm:dir/>
          <dgm:resizeHandles val="exact"/>
        </dgm:presLayoutVars>
      </dgm:prSet>
      <dgm:spPr/>
      <dgm:t>
        <a:bodyPr/>
        <a:lstStyle/>
        <a:p>
          <a:endParaRPr lang="de-DE"/>
        </a:p>
      </dgm:t>
    </dgm:pt>
    <dgm:pt modelId="{A568B209-D898-414E-8DC9-4FA75A8423A9}" type="pres">
      <dgm:prSet presAssocID="{3DE6F8FA-FF61-4344-943B-40F425922CE7}" presName="triangle1" presStyleLbl="node1" presStyleIdx="0" presStyleCnt="4" custLinFactNeighborX="388">
        <dgm:presLayoutVars>
          <dgm:bulletEnabled val="1"/>
        </dgm:presLayoutVars>
      </dgm:prSet>
      <dgm:spPr/>
      <dgm:t>
        <a:bodyPr/>
        <a:lstStyle/>
        <a:p>
          <a:endParaRPr lang="de-DE"/>
        </a:p>
      </dgm:t>
    </dgm:pt>
    <dgm:pt modelId="{A84D68D0-7460-9B40-B44C-8F3FCCEE0C17}" type="pres">
      <dgm:prSet presAssocID="{3DE6F8FA-FF61-4344-943B-40F425922CE7}" presName="triangle2" presStyleLbl="node1" presStyleIdx="1" presStyleCnt="4">
        <dgm:presLayoutVars>
          <dgm:bulletEnabled val="1"/>
        </dgm:presLayoutVars>
      </dgm:prSet>
      <dgm:spPr/>
      <dgm:t>
        <a:bodyPr/>
        <a:lstStyle/>
        <a:p>
          <a:endParaRPr lang="de-DE"/>
        </a:p>
      </dgm:t>
    </dgm:pt>
    <dgm:pt modelId="{2A8E0D62-D743-EE49-A869-5DFAF8A3133C}" type="pres">
      <dgm:prSet presAssocID="{3DE6F8FA-FF61-4344-943B-40F425922CE7}" presName="triangle3" presStyleLbl="node1" presStyleIdx="2" presStyleCnt="4">
        <dgm:presLayoutVars>
          <dgm:bulletEnabled val="1"/>
        </dgm:presLayoutVars>
      </dgm:prSet>
      <dgm:spPr/>
      <dgm:t>
        <a:bodyPr/>
        <a:lstStyle/>
        <a:p>
          <a:endParaRPr lang="de-DE"/>
        </a:p>
      </dgm:t>
    </dgm:pt>
    <dgm:pt modelId="{B9E7EB22-ED85-7C4D-A810-11C6CB23CECE}" type="pres">
      <dgm:prSet presAssocID="{3DE6F8FA-FF61-4344-943B-40F425922CE7}" presName="triangle4" presStyleLbl="node1" presStyleIdx="3" presStyleCnt="4">
        <dgm:presLayoutVars>
          <dgm:bulletEnabled val="1"/>
        </dgm:presLayoutVars>
      </dgm:prSet>
      <dgm:spPr/>
      <dgm:t>
        <a:bodyPr/>
        <a:lstStyle/>
        <a:p>
          <a:endParaRPr lang="de-DE"/>
        </a:p>
      </dgm:t>
    </dgm:pt>
  </dgm:ptLst>
  <dgm:cxnLst>
    <dgm:cxn modelId="{E9F46188-281A-664E-85E0-2E2EAC7DBE0D}" srcId="{3DE6F8FA-FF61-4344-943B-40F425922CE7}" destId="{7F8D27A3-856B-6545-852A-9A8C492F4D61}" srcOrd="1" destOrd="0" parTransId="{71BC8660-9F7A-E147-A0E7-0CAC8151E0D1}" sibTransId="{6AD705F9-DA03-3F45-92D8-C6B68BF14CE6}"/>
    <dgm:cxn modelId="{1AAD0C41-92D0-614A-B91D-D215EFDFF93D}" srcId="{3DE6F8FA-FF61-4344-943B-40F425922CE7}" destId="{66A12668-02C2-764E-B809-17869E4F90BB}" srcOrd="3" destOrd="0" parTransId="{CCD70F3B-8588-264E-B1B3-5C87858A2428}" sibTransId="{E6E892BD-13D4-F244-93EA-ED526233C85A}"/>
    <dgm:cxn modelId="{C479FF0D-8A4B-ED45-833E-9672B4B1B9C5}" srcId="{3DE6F8FA-FF61-4344-943B-40F425922CE7}" destId="{80D453D8-27F5-E640-92F8-C1B60F4F0869}" srcOrd="2" destOrd="0" parTransId="{60C9884B-6328-3C4C-95E9-5DDEC6BDF1A2}" sibTransId="{F3ADA2CC-676D-8644-A082-B9C4918BDD40}"/>
    <dgm:cxn modelId="{BE730B46-98CA-2B4D-9245-F31348D8A291}" type="presOf" srcId="{46D2EAA9-9A87-F24F-99F6-2069B3053E93}" destId="{A568B209-D898-414E-8DC9-4FA75A8423A9}" srcOrd="0" destOrd="0" presId="urn:microsoft.com/office/officeart/2005/8/layout/pyramid4"/>
    <dgm:cxn modelId="{607A8E9C-0715-E740-A8CE-25924B00F392}" type="presOf" srcId="{80D453D8-27F5-E640-92F8-C1B60F4F0869}" destId="{2A8E0D62-D743-EE49-A869-5DFAF8A3133C}" srcOrd="0" destOrd="0" presId="urn:microsoft.com/office/officeart/2005/8/layout/pyramid4"/>
    <dgm:cxn modelId="{C6C77FD5-F35B-6B4A-8F5C-16B64A4F0C81}" srcId="{3DE6F8FA-FF61-4344-943B-40F425922CE7}" destId="{46D2EAA9-9A87-F24F-99F6-2069B3053E93}" srcOrd="0" destOrd="0" parTransId="{1BC91824-3DB6-AA4D-BA21-E090EAC45EDC}" sibTransId="{AB6800B2-DD1F-2349-AB70-484D1EC36437}"/>
    <dgm:cxn modelId="{C9F08125-7979-5146-9601-69DA3DE5B823}" type="presOf" srcId="{66A12668-02C2-764E-B809-17869E4F90BB}" destId="{B9E7EB22-ED85-7C4D-A810-11C6CB23CECE}" srcOrd="0" destOrd="0" presId="urn:microsoft.com/office/officeart/2005/8/layout/pyramid4"/>
    <dgm:cxn modelId="{E13A2CBF-C973-5143-A1BA-D5D18224A236}" type="presOf" srcId="{3DE6F8FA-FF61-4344-943B-40F425922CE7}" destId="{FE94E839-EAF9-6640-9448-CA9D458EB3E1}" srcOrd="0" destOrd="0" presId="urn:microsoft.com/office/officeart/2005/8/layout/pyramid4"/>
    <dgm:cxn modelId="{02AE4439-8F36-2549-B2D3-C82D89F07B23}" type="presOf" srcId="{7F8D27A3-856B-6545-852A-9A8C492F4D61}" destId="{A84D68D0-7460-9B40-B44C-8F3FCCEE0C17}" srcOrd="0" destOrd="0" presId="urn:microsoft.com/office/officeart/2005/8/layout/pyramid4"/>
    <dgm:cxn modelId="{28C88EC5-9813-C341-AE84-997019F4B536}" type="presParOf" srcId="{FE94E839-EAF9-6640-9448-CA9D458EB3E1}" destId="{A568B209-D898-414E-8DC9-4FA75A8423A9}" srcOrd="0" destOrd="0" presId="urn:microsoft.com/office/officeart/2005/8/layout/pyramid4"/>
    <dgm:cxn modelId="{6C46B6AA-4188-BA48-B09B-783FBB2E228C}" type="presParOf" srcId="{FE94E839-EAF9-6640-9448-CA9D458EB3E1}" destId="{A84D68D0-7460-9B40-B44C-8F3FCCEE0C17}" srcOrd="1" destOrd="0" presId="urn:microsoft.com/office/officeart/2005/8/layout/pyramid4"/>
    <dgm:cxn modelId="{313BAEDE-5D61-4045-A345-5EBB3A016287}" type="presParOf" srcId="{FE94E839-EAF9-6640-9448-CA9D458EB3E1}" destId="{2A8E0D62-D743-EE49-A869-5DFAF8A3133C}" srcOrd="2" destOrd="0" presId="urn:microsoft.com/office/officeart/2005/8/layout/pyramid4"/>
    <dgm:cxn modelId="{34EAA2C1-3153-7D43-80E0-37A3687BD394}" type="presParOf" srcId="{FE94E839-EAF9-6640-9448-CA9D458EB3E1}" destId="{B9E7EB22-ED85-7C4D-A810-11C6CB23CECE}"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3084705-0BC4-404A-846D-9E2D270EB5B0}" type="doc">
      <dgm:prSet loTypeId="urn:microsoft.com/office/officeart/2005/8/layout/radial1" loCatId="" qsTypeId="urn:microsoft.com/office/officeart/2005/8/quickstyle/simple4" qsCatId="simple" csTypeId="urn:microsoft.com/office/officeart/2005/8/colors/accent1_2" csCatId="accent1" phldr="1"/>
      <dgm:spPr/>
      <dgm:t>
        <a:bodyPr/>
        <a:lstStyle/>
        <a:p>
          <a:endParaRPr lang="de-DE"/>
        </a:p>
      </dgm:t>
    </dgm:pt>
    <dgm:pt modelId="{4FA0023E-0209-DC42-BF8B-8C75C28E78F4}">
      <dgm:prSet phldrT="[Text]" custT="1"/>
      <dgm:spPr>
        <a:solidFill>
          <a:schemeClr val="accent6">
            <a:lumMod val="40000"/>
            <a:lumOff val="60000"/>
          </a:schemeClr>
        </a:solidFill>
      </dgm:spPr>
      <dgm:t>
        <a:bodyPr/>
        <a:lstStyle/>
        <a:p>
          <a:r>
            <a:rPr lang="de-DE" sz="1600" b="1" dirty="0" smtClean="0">
              <a:solidFill>
                <a:schemeClr val="tx1"/>
              </a:solidFill>
            </a:rPr>
            <a:t>IK-Förderung</a:t>
          </a:r>
          <a:endParaRPr lang="de-DE" sz="1600" b="1" dirty="0">
            <a:solidFill>
              <a:schemeClr val="tx1"/>
            </a:solidFill>
          </a:endParaRPr>
        </a:p>
      </dgm:t>
    </dgm:pt>
    <dgm:pt modelId="{D76B2823-9F3F-F249-B684-3889015607C6}" type="parTrans" cxnId="{51F6B5DE-F98A-734C-BC4F-C5461CF22351}">
      <dgm:prSet/>
      <dgm:spPr/>
      <dgm:t>
        <a:bodyPr/>
        <a:lstStyle/>
        <a:p>
          <a:endParaRPr lang="de-DE" sz="1200" b="1">
            <a:solidFill>
              <a:schemeClr val="tx1"/>
            </a:solidFill>
          </a:endParaRPr>
        </a:p>
      </dgm:t>
    </dgm:pt>
    <dgm:pt modelId="{422F43F4-9CD8-6B41-9B37-49D0FC028214}" type="sibTrans" cxnId="{51F6B5DE-F98A-734C-BC4F-C5461CF22351}">
      <dgm:prSet/>
      <dgm:spPr/>
      <dgm:t>
        <a:bodyPr/>
        <a:lstStyle/>
        <a:p>
          <a:endParaRPr lang="de-DE" sz="1200" b="1">
            <a:solidFill>
              <a:schemeClr val="tx1"/>
            </a:solidFill>
          </a:endParaRPr>
        </a:p>
      </dgm:t>
    </dgm:pt>
    <dgm:pt modelId="{BFB19183-61A6-C141-A39D-E1DA00B7B03F}">
      <dgm:prSet phldrT="[Text]" custT="1"/>
      <dgm:spPr>
        <a:solidFill>
          <a:schemeClr val="bg1">
            <a:lumMod val="85000"/>
          </a:schemeClr>
        </a:solidFill>
      </dgm:spPr>
      <dgm:t>
        <a:bodyPr/>
        <a:lstStyle/>
        <a:p>
          <a:r>
            <a:rPr lang="de-DE" sz="1600" b="1" dirty="0" smtClean="0">
              <a:solidFill>
                <a:schemeClr val="tx1"/>
              </a:solidFill>
            </a:rPr>
            <a:t>Universität / Fachhoch-</a:t>
          </a:r>
          <a:r>
            <a:rPr lang="de-DE" sz="1600" b="1" dirty="0" err="1" smtClean="0">
              <a:solidFill>
                <a:schemeClr val="tx1"/>
              </a:solidFill>
            </a:rPr>
            <a:t>schulbiblio</a:t>
          </a:r>
          <a:r>
            <a:rPr lang="de-DE" sz="1600" b="1" dirty="0" smtClean="0">
              <a:solidFill>
                <a:schemeClr val="tx1"/>
              </a:solidFill>
            </a:rPr>
            <a:t>-theken</a:t>
          </a:r>
          <a:endParaRPr lang="de-DE" sz="1600" b="1" dirty="0">
            <a:solidFill>
              <a:schemeClr val="tx1"/>
            </a:solidFill>
          </a:endParaRPr>
        </a:p>
      </dgm:t>
    </dgm:pt>
    <dgm:pt modelId="{E11A4F9D-B7A0-0B47-A04B-3515DAEC9C95}" type="parTrans" cxnId="{DCFAE9D3-6133-4143-BC00-E5CEBEF42C95}">
      <dgm:prSet custT="1"/>
      <dgm:spPr/>
      <dgm:t>
        <a:bodyPr/>
        <a:lstStyle/>
        <a:p>
          <a:endParaRPr lang="de-DE" sz="200" b="1">
            <a:solidFill>
              <a:schemeClr val="tx1"/>
            </a:solidFill>
          </a:endParaRPr>
        </a:p>
      </dgm:t>
    </dgm:pt>
    <dgm:pt modelId="{3B05C8F0-448A-3D4E-B23F-365BE9BC4902}" type="sibTrans" cxnId="{DCFAE9D3-6133-4143-BC00-E5CEBEF42C95}">
      <dgm:prSet/>
      <dgm:spPr/>
      <dgm:t>
        <a:bodyPr/>
        <a:lstStyle/>
        <a:p>
          <a:endParaRPr lang="de-DE" sz="1200" b="1">
            <a:solidFill>
              <a:schemeClr val="tx1"/>
            </a:solidFill>
          </a:endParaRPr>
        </a:p>
      </dgm:t>
    </dgm:pt>
    <dgm:pt modelId="{0EBEFE4D-4374-CE42-83B3-2F7FFCF84575}">
      <dgm:prSet phldrT="[Text]" custT="1"/>
      <dgm:spPr>
        <a:solidFill>
          <a:schemeClr val="bg1">
            <a:lumMod val="85000"/>
          </a:schemeClr>
        </a:solidFill>
      </dgm:spPr>
      <dgm:t>
        <a:bodyPr/>
        <a:lstStyle/>
        <a:p>
          <a:r>
            <a:rPr lang="de-DE" sz="1600" b="1" dirty="0" err="1" smtClean="0">
              <a:solidFill>
                <a:schemeClr val="tx1"/>
              </a:solidFill>
            </a:rPr>
            <a:t>Dok</a:t>
          </a:r>
          <a:r>
            <a:rPr lang="de-DE" sz="1600" b="1" dirty="0" smtClean="0">
              <a:solidFill>
                <a:schemeClr val="tx1"/>
              </a:solidFill>
            </a:rPr>
            <a:t> der Berufs- und Laufbahn-beratung</a:t>
          </a:r>
          <a:endParaRPr lang="de-DE" sz="1600" b="1" dirty="0">
            <a:solidFill>
              <a:schemeClr val="tx1"/>
            </a:solidFill>
          </a:endParaRPr>
        </a:p>
      </dgm:t>
    </dgm:pt>
    <dgm:pt modelId="{227335BA-F34F-E84D-B532-11F70FD60D16}" type="parTrans" cxnId="{47E7C136-62DD-5142-A9EF-7BB80A807844}">
      <dgm:prSet custT="1"/>
      <dgm:spPr/>
      <dgm:t>
        <a:bodyPr/>
        <a:lstStyle/>
        <a:p>
          <a:endParaRPr lang="de-DE" sz="200" b="1">
            <a:solidFill>
              <a:schemeClr val="tx1"/>
            </a:solidFill>
          </a:endParaRPr>
        </a:p>
      </dgm:t>
    </dgm:pt>
    <dgm:pt modelId="{3BC96B7C-4FD8-5147-B162-27B5A7848D12}" type="sibTrans" cxnId="{47E7C136-62DD-5142-A9EF-7BB80A807844}">
      <dgm:prSet/>
      <dgm:spPr/>
      <dgm:t>
        <a:bodyPr/>
        <a:lstStyle/>
        <a:p>
          <a:endParaRPr lang="de-DE" sz="1200" b="1">
            <a:solidFill>
              <a:schemeClr val="tx1"/>
            </a:solidFill>
          </a:endParaRPr>
        </a:p>
      </dgm:t>
    </dgm:pt>
    <dgm:pt modelId="{2F7356AD-E096-FC43-8F3A-9928358A7F26}">
      <dgm:prSet phldrT="[Text]" custT="1"/>
      <dgm:spPr>
        <a:solidFill>
          <a:schemeClr val="bg1">
            <a:lumMod val="85000"/>
          </a:schemeClr>
        </a:solidFill>
      </dgm:spPr>
      <dgm:t>
        <a:bodyPr/>
        <a:lstStyle/>
        <a:p>
          <a:r>
            <a:rPr lang="de-DE" sz="1600" b="1" dirty="0" smtClean="0">
              <a:solidFill>
                <a:schemeClr val="tx1"/>
              </a:solidFill>
            </a:rPr>
            <a:t>PH-Bibliotheken</a:t>
          </a:r>
          <a:endParaRPr lang="de-DE" sz="1600" b="1" dirty="0">
            <a:solidFill>
              <a:schemeClr val="tx1"/>
            </a:solidFill>
          </a:endParaRPr>
        </a:p>
      </dgm:t>
    </dgm:pt>
    <dgm:pt modelId="{29903ECB-240D-A845-B641-29EE213BB37C}" type="parTrans" cxnId="{09BAEAA1-0F60-824D-A624-2FD5F6B1AC2D}">
      <dgm:prSet custT="1"/>
      <dgm:spPr/>
      <dgm:t>
        <a:bodyPr/>
        <a:lstStyle/>
        <a:p>
          <a:endParaRPr lang="de-DE" sz="200" b="1">
            <a:solidFill>
              <a:schemeClr val="tx1"/>
            </a:solidFill>
          </a:endParaRPr>
        </a:p>
      </dgm:t>
    </dgm:pt>
    <dgm:pt modelId="{42007400-967D-8248-B555-02D7D060482A}" type="sibTrans" cxnId="{09BAEAA1-0F60-824D-A624-2FD5F6B1AC2D}">
      <dgm:prSet/>
      <dgm:spPr/>
      <dgm:t>
        <a:bodyPr/>
        <a:lstStyle/>
        <a:p>
          <a:endParaRPr lang="de-DE" sz="1200" b="1">
            <a:solidFill>
              <a:schemeClr val="tx1"/>
            </a:solidFill>
          </a:endParaRPr>
        </a:p>
      </dgm:t>
    </dgm:pt>
    <dgm:pt modelId="{D233EC54-E021-F14C-BF19-4350B184FAA4}">
      <dgm:prSet phldrT="[Text]" custT="1"/>
      <dgm:spPr>
        <a:solidFill>
          <a:schemeClr val="bg1">
            <a:lumMod val="85000"/>
          </a:schemeClr>
        </a:solidFill>
      </dgm:spPr>
      <dgm:t>
        <a:bodyPr/>
        <a:lstStyle/>
        <a:p>
          <a:r>
            <a:rPr lang="de-DE" sz="1600" b="1" dirty="0" smtClean="0">
              <a:solidFill>
                <a:schemeClr val="tx1"/>
              </a:solidFill>
            </a:rPr>
            <a:t>Archive / Museen</a:t>
          </a:r>
          <a:endParaRPr lang="de-DE" sz="1600" b="1" dirty="0">
            <a:solidFill>
              <a:schemeClr val="tx1"/>
            </a:solidFill>
          </a:endParaRPr>
        </a:p>
      </dgm:t>
    </dgm:pt>
    <dgm:pt modelId="{84539F06-4C49-8546-9442-094D14BC4C59}" type="parTrans" cxnId="{03C85E5A-359D-4341-AC88-2D0146EB6765}">
      <dgm:prSet custT="1"/>
      <dgm:spPr/>
      <dgm:t>
        <a:bodyPr/>
        <a:lstStyle/>
        <a:p>
          <a:endParaRPr lang="de-DE" sz="200" b="1">
            <a:solidFill>
              <a:schemeClr val="tx1"/>
            </a:solidFill>
          </a:endParaRPr>
        </a:p>
      </dgm:t>
    </dgm:pt>
    <dgm:pt modelId="{55F29A7C-7F24-0944-B1CB-799A10B54478}" type="sibTrans" cxnId="{03C85E5A-359D-4341-AC88-2D0146EB6765}">
      <dgm:prSet/>
      <dgm:spPr/>
      <dgm:t>
        <a:bodyPr/>
        <a:lstStyle/>
        <a:p>
          <a:endParaRPr lang="de-DE" sz="1200" b="1">
            <a:solidFill>
              <a:schemeClr val="tx1"/>
            </a:solidFill>
          </a:endParaRPr>
        </a:p>
      </dgm:t>
    </dgm:pt>
    <dgm:pt modelId="{DF387B37-95AB-1F40-99F8-3A430F85133C}">
      <dgm:prSet phldrT="[Text]" custT="1"/>
      <dgm:spPr>
        <a:solidFill>
          <a:schemeClr val="bg1">
            <a:lumMod val="85000"/>
          </a:schemeClr>
        </a:solidFill>
      </dgm:spPr>
      <dgm:t>
        <a:bodyPr/>
        <a:lstStyle/>
        <a:p>
          <a:r>
            <a:rPr lang="de-DE" sz="1600" b="1" dirty="0" smtClean="0">
              <a:solidFill>
                <a:schemeClr val="tx1"/>
              </a:solidFill>
            </a:rPr>
            <a:t>Allg. öffentliche Bibliotheken</a:t>
          </a:r>
          <a:endParaRPr lang="de-DE" sz="1600" b="1" dirty="0">
            <a:solidFill>
              <a:schemeClr val="tx1"/>
            </a:solidFill>
          </a:endParaRPr>
        </a:p>
      </dgm:t>
    </dgm:pt>
    <dgm:pt modelId="{5584AE82-D85C-A242-9506-528558D1A3AB}" type="parTrans" cxnId="{5BA0A148-7A9E-0742-8043-A73FA316BFA5}">
      <dgm:prSet custT="1"/>
      <dgm:spPr/>
      <dgm:t>
        <a:bodyPr/>
        <a:lstStyle/>
        <a:p>
          <a:endParaRPr lang="de-DE" sz="200" b="1">
            <a:solidFill>
              <a:schemeClr val="tx1"/>
            </a:solidFill>
          </a:endParaRPr>
        </a:p>
      </dgm:t>
    </dgm:pt>
    <dgm:pt modelId="{170C62BC-EEDA-8242-87CA-EB2402AE9B31}" type="sibTrans" cxnId="{5BA0A148-7A9E-0742-8043-A73FA316BFA5}">
      <dgm:prSet/>
      <dgm:spPr/>
      <dgm:t>
        <a:bodyPr/>
        <a:lstStyle/>
        <a:p>
          <a:endParaRPr lang="de-DE" sz="1200" b="1">
            <a:solidFill>
              <a:schemeClr val="tx1"/>
            </a:solidFill>
          </a:endParaRPr>
        </a:p>
      </dgm:t>
    </dgm:pt>
    <dgm:pt modelId="{7E53B99E-BCED-4343-AE24-FA7900ABB3E5}">
      <dgm:prSet phldrT="[Text]" custT="1"/>
      <dgm:spPr>
        <a:solidFill>
          <a:schemeClr val="bg1">
            <a:lumMod val="85000"/>
          </a:schemeClr>
        </a:solidFill>
      </dgm:spPr>
      <dgm:t>
        <a:bodyPr/>
        <a:lstStyle/>
        <a:p>
          <a:r>
            <a:rPr lang="de-DE" sz="1600" b="1" dirty="0" smtClean="0">
              <a:solidFill>
                <a:schemeClr val="tx1"/>
              </a:solidFill>
            </a:rPr>
            <a:t>Firmen-bibliotheken</a:t>
          </a:r>
          <a:endParaRPr lang="de-DE" sz="1600" b="1" dirty="0">
            <a:solidFill>
              <a:schemeClr val="tx1"/>
            </a:solidFill>
          </a:endParaRPr>
        </a:p>
      </dgm:t>
    </dgm:pt>
    <dgm:pt modelId="{E74D02D2-3D92-7A40-8FC6-745F29839708}" type="parTrans" cxnId="{9F83350E-4A94-A646-97D5-CE745C944D63}">
      <dgm:prSet/>
      <dgm:spPr/>
      <dgm:t>
        <a:bodyPr/>
        <a:lstStyle/>
        <a:p>
          <a:endParaRPr lang="de-DE"/>
        </a:p>
      </dgm:t>
    </dgm:pt>
    <dgm:pt modelId="{A691BF54-4227-2742-86EF-B26A027B49B7}" type="sibTrans" cxnId="{9F83350E-4A94-A646-97D5-CE745C944D63}">
      <dgm:prSet/>
      <dgm:spPr/>
      <dgm:t>
        <a:bodyPr/>
        <a:lstStyle/>
        <a:p>
          <a:endParaRPr lang="de-DE"/>
        </a:p>
      </dgm:t>
    </dgm:pt>
    <dgm:pt modelId="{02122BB2-4E5E-D64D-8A36-97D83EE188EF}" type="pres">
      <dgm:prSet presAssocID="{73084705-0BC4-404A-846D-9E2D270EB5B0}" presName="cycle" presStyleCnt="0">
        <dgm:presLayoutVars>
          <dgm:chMax val="1"/>
          <dgm:dir/>
          <dgm:animLvl val="ctr"/>
          <dgm:resizeHandles val="exact"/>
        </dgm:presLayoutVars>
      </dgm:prSet>
      <dgm:spPr/>
      <dgm:t>
        <a:bodyPr/>
        <a:lstStyle/>
        <a:p>
          <a:endParaRPr lang="de-DE"/>
        </a:p>
      </dgm:t>
    </dgm:pt>
    <dgm:pt modelId="{74ADC61B-9609-6740-878F-C3FD434640F6}" type="pres">
      <dgm:prSet presAssocID="{4FA0023E-0209-DC42-BF8B-8C75C28E78F4}" presName="centerShape" presStyleLbl="node0" presStyleIdx="0" presStyleCnt="1" custScaleX="107607" custScaleY="106535"/>
      <dgm:spPr/>
      <dgm:t>
        <a:bodyPr/>
        <a:lstStyle/>
        <a:p>
          <a:endParaRPr lang="de-DE"/>
        </a:p>
      </dgm:t>
    </dgm:pt>
    <dgm:pt modelId="{26061EFB-E03B-1847-B7BD-95A5FD241C68}" type="pres">
      <dgm:prSet presAssocID="{E11A4F9D-B7A0-0B47-A04B-3515DAEC9C95}" presName="Name9" presStyleLbl="parChTrans1D2" presStyleIdx="0" presStyleCnt="6"/>
      <dgm:spPr/>
      <dgm:t>
        <a:bodyPr/>
        <a:lstStyle/>
        <a:p>
          <a:endParaRPr lang="de-DE"/>
        </a:p>
      </dgm:t>
    </dgm:pt>
    <dgm:pt modelId="{CC7E7249-2E54-2C43-B230-12C4F601127A}" type="pres">
      <dgm:prSet presAssocID="{E11A4F9D-B7A0-0B47-A04B-3515DAEC9C95}" presName="connTx" presStyleLbl="parChTrans1D2" presStyleIdx="0" presStyleCnt="6"/>
      <dgm:spPr/>
      <dgm:t>
        <a:bodyPr/>
        <a:lstStyle/>
        <a:p>
          <a:endParaRPr lang="de-DE"/>
        </a:p>
      </dgm:t>
    </dgm:pt>
    <dgm:pt modelId="{BFE749ED-B4D8-4641-A067-ADCE000A4A00}" type="pres">
      <dgm:prSet presAssocID="{BFB19183-61A6-C141-A39D-E1DA00B7B03F}" presName="node" presStyleLbl="node1" presStyleIdx="0" presStyleCnt="6" custScaleX="133116" custScaleY="134976" custRadScaleRad="97294" custRadScaleInc="1767">
        <dgm:presLayoutVars>
          <dgm:bulletEnabled val="1"/>
        </dgm:presLayoutVars>
      </dgm:prSet>
      <dgm:spPr/>
      <dgm:t>
        <a:bodyPr/>
        <a:lstStyle/>
        <a:p>
          <a:endParaRPr lang="de-DE"/>
        </a:p>
      </dgm:t>
    </dgm:pt>
    <dgm:pt modelId="{C6C50621-4EC6-7D4C-A682-A46E28AF4FD9}" type="pres">
      <dgm:prSet presAssocID="{227335BA-F34F-E84D-B532-11F70FD60D16}" presName="Name9" presStyleLbl="parChTrans1D2" presStyleIdx="1" presStyleCnt="6"/>
      <dgm:spPr/>
      <dgm:t>
        <a:bodyPr/>
        <a:lstStyle/>
        <a:p>
          <a:endParaRPr lang="de-DE"/>
        </a:p>
      </dgm:t>
    </dgm:pt>
    <dgm:pt modelId="{2DB49D50-AE71-7645-9C32-8D9CAA5EB8B5}" type="pres">
      <dgm:prSet presAssocID="{227335BA-F34F-E84D-B532-11F70FD60D16}" presName="connTx" presStyleLbl="parChTrans1D2" presStyleIdx="1" presStyleCnt="6"/>
      <dgm:spPr/>
      <dgm:t>
        <a:bodyPr/>
        <a:lstStyle/>
        <a:p>
          <a:endParaRPr lang="de-DE"/>
        </a:p>
      </dgm:t>
    </dgm:pt>
    <dgm:pt modelId="{39D297A0-1034-8847-8547-53BED7F492C9}" type="pres">
      <dgm:prSet presAssocID="{0EBEFE4D-4374-CE42-83B3-2F7FFCF84575}" presName="node" presStyleLbl="node1" presStyleIdx="1" presStyleCnt="6" custScaleX="139684" custScaleY="134976" custRadScaleRad="112769" custRadScaleInc="5101">
        <dgm:presLayoutVars>
          <dgm:bulletEnabled val="1"/>
        </dgm:presLayoutVars>
      </dgm:prSet>
      <dgm:spPr/>
      <dgm:t>
        <a:bodyPr/>
        <a:lstStyle/>
        <a:p>
          <a:endParaRPr lang="de-DE"/>
        </a:p>
      </dgm:t>
    </dgm:pt>
    <dgm:pt modelId="{388ADDA6-9022-444C-93BC-F00ED718413C}" type="pres">
      <dgm:prSet presAssocID="{29903ECB-240D-A845-B641-29EE213BB37C}" presName="Name9" presStyleLbl="parChTrans1D2" presStyleIdx="2" presStyleCnt="6"/>
      <dgm:spPr/>
      <dgm:t>
        <a:bodyPr/>
        <a:lstStyle/>
        <a:p>
          <a:endParaRPr lang="de-DE"/>
        </a:p>
      </dgm:t>
    </dgm:pt>
    <dgm:pt modelId="{D64A0CA0-AE4B-8747-94E1-F666F7BDC790}" type="pres">
      <dgm:prSet presAssocID="{29903ECB-240D-A845-B641-29EE213BB37C}" presName="connTx" presStyleLbl="parChTrans1D2" presStyleIdx="2" presStyleCnt="6"/>
      <dgm:spPr/>
      <dgm:t>
        <a:bodyPr/>
        <a:lstStyle/>
        <a:p>
          <a:endParaRPr lang="de-DE"/>
        </a:p>
      </dgm:t>
    </dgm:pt>
    <dgm:pt modelId="{FFD2A87C-BC1B-4848-9E01-3F4E13E9DCF2}" type="pres">
      <dgm:prSet presAssocID="{2F7356AD-E096-FC43-8F3A-9928358A7F26}" presName="node" presStyleLbl="node1" presStyleIdx="2" presStyleCnt="6" custScaleX="133116" custScaleY="134976" custRadScaleRad="109112" custRadScaleInc="-1613">
        <dgm:presLayoutVars>
          <dgm:bulletEnabled val="1"/>
        </dgm:presLayoutVars>
      </dgm:prSet>
      <dgm:spPr/>
      <dgm:t>
        <a:bodyPr/>
        <a:lstStyle/>
        <a:p>
          <a:endParaRPr lang="de-DE"/>
        </a:p>
      </dgm:t>
    </dgm:pt>
    <dgm:pt modelId="{F164A5CA-E4B1-F746-A503-37D83827ADCC}" type="pres">
      <dgm:prSet presAssocID="{84539F06-4C49-8546-9442-094D14BC4C59}" presName="Name9" presStyleLbl="parChTrans1D2" presStyleIdx="3" presStyleCnt="6"/>
      <dgm:spPr/>
      <dgm:t>
        <a:bodyPr/>
        <a:lstStyle/>
        <a:p>
          <a:endParaRPr lang="de-DE"/>
        </a:p>
      </dgm:t>
    </dgm:pt>
    <dgm:pt modelId="{B8286123-CA9C-0945-AE7E-11766C849B79}" type="pres">
      <dgm:prSet presAssocID="{84539F06-4C49-8546-9442-094D14BC4C59}" presName="connTx" presStyleLbl="parChTrans1D2" presStyleIdx="3" presStyleCnt="6"/>
      <dgm:spPr/>
      <dgm:t>
        <a:bodyPr/>
        <a:lstStyle/>
        <a:p>
          <a:endParaRPr lang="de-DE"/>
        </a:p>
      </dgm:t>
    </dgm:pt>
    <dgm:pt modelId="{DC410442-7406-2D44-B37E-49EA8176F994}" type="pres">
      <dgm:prSet presAssocID="{D233EC54-E021-F14C-BF19-4350B184FAA4}" presName="node" presStyleLbl="node1" presStyleIdx="3" presStyleCnt="6" custScaleX="126548" custScaleY="128705" custRadScaleRad="97374" custRadScaleInc="6899">
        <dgm:presLayoutVars>
          <dgm:bulletEnabled val="1"/>
        </dgm:presLayoutVars>
      </dgm:prSet>
      <dgm:spPr/>
      <dgm:t>
        <a:bodyPr/>
        <a:lstStyle/>
        <a:p>
          <a:endParaRPr lang="de-DE"/>
        </a:p>
      </dgm:t>
    </dgm:pt>
    <dgm:pt modelId="{36CB188B-F388-E240-B9AB-9774A4315041}" type="pres">
      <dgm:prSet presAssocID="{5584AE82-D85C-A242-9506-528558D1A3AB}" presName="Name9" presStyleLbl="parChTrans1D2" presStyleIdx="4" presStyleCnt="6"/>
      <dgm:spPr/>
      <dgm:t>
        <a:bodyPr/>
        <a:lstStyle/>
        <a:p>
          <a:endParaRPr lang="de-DE"/>
        </a:p>
      </dgm:t>
    </dgm:pt>
    <dgm:pt modelId="{3A79D849-84AB-A04B-B394-7E0CBFFD5DFE}" type="pres">
      <dgm:prSet presAssocID="{5584AE82-D85C-A242-9506-528558D1A3AB}" presName="connTx" presStyleLbl="parChTrans1D2" presStyleIdx="4" presStyleCnt="6"/>
      <dgm:spPr/>
      <dgm:t>
        <a:bodyPr/>
        <a:lstStyle/>
        <a:p>
          <a:endParaRPr lang="de-DE"/>
        </a:p>
      </dgm:t>
    </dgm:pt>
    <dgm:pt modelId="{DAC769CB-BC71-734F-90FF-70BA7E63B3BD}" type="pres">
      <dgm:prSet presAssocID="{DF387B37-95AB-1F40-99F8-3A430F85133C}" presName="node" presStyleLbl="node1" presStyleIdx="4" presStyleCnt="6" custScaleX="133116" custScaleY="134976" custRadScaleRad="109993" custRadScaleInc="14412">
        <dgm:presLayoutVars>
          <dgm:bulletEnabled val="1"/>
        </dgm:presLayoutVars>
      </dgm:prSet>
      <dgm:spPr/>
      <dgm:t>
        <a:bodyPr/>
        <a:lstStyle/>
        <a:p>
          <a:endParaRPr lang="de-DE"/>
        </a:p>
      </dgm:t>
    </dgm:pt>
    <dgm:pt modelId="{E8AD0891-4E3B-8943-A0EA-7051A7D3057F}" type="pres">
      <dgm:prSet presAssocID="{E74D02D2-3D92-7A40-8FC6-745F29839708}" presName="Name9" presStyleLbl="parChTrans1D2" presStyleIdx="5" presStyleCnt="6"/>
      <dgm:spPr/>
      <dgm:t>
        <a:bodyPr/>
        <a:lstStyle/>
        <a:p>
          <a:endParaRPr lang="de-DE"/>
        </a:p>
      </dgm:t>
    </dgm:pt>
    <dgm:pt modelId="{DC69DA0B-FFE2-364F-9192-DC8FBA26C540}" type="pres">
      <dgm:prSet presAssocID="{E74D02D2-3D92-7A40-8FC6-745F29839708}" presName="connTx" presStyleLbl="parChTrans1D2" presStyleIdx="5" presStyleCnt="6"/>
      <dgm:spPr/>
      <dgm:t>
        <a:bodyPr/>
        <a:lstStyle/>
        <a:p>
          <a:endParaRPr lang="de-DE"/>
        </a:p>
      </dgm:t>
    </dgm:pt>
    <dgm:pt modelId="{C06FC2D7-6816-DD43-AB92-1718FF13E32A}" type="pres">
      <dgm:prSet presAssocID="{7E53B99E-BCED-4343-AE24-FA7900ABB3E5}" presName="node" presStyleLbl="node1" presStyleIdx="5" presStyleCnt="6" custScaleX="129833" custScaleY="132832" custRadScaleRad="110296" custRadScaleInc="4762">
        <dgm:presLayoutVars>
          <dgm:bulletEnabled val="1"/>
        </dgm:presLayoutVars>
      </dgm:prSet>
      <dgm:spPr/>
      <dgm:t>
        <a:bodyPr/>
        <a:lstStyle/>
        <a:p>
          <a:endParaRPr lang="de-DE"/>
        </a:p>
      </dgm:t>
    </dgm:pt>
  </dgm:ptLst>
  <dgm:cxnLst>
    <dgm:cxn modelId="{0A02CFF0-16C8-524D-909A-FF4015EF3E31}" type="presOf" srcId="{29903ECB-240D-A845-B641-29EE213BB37C}" destId="{D64A0CA0-AE4B-8747-94E1-F666F7BDC790}" srcOrd="1" destOrd="0" presId="urn:microsoft.com/office/officeart/2005/8/layout/radial1"/>
    <dgm:cxn modelId="{571676B7-A0C2-594C-88C0-A93B9BF0D2F7}" type="presOf" srcId="{0EBEFE4D-4374-CE42-83B3-2F7FFCF84575}" destId="{39D297A0-1034-8847-8547-53BED7F492C9}" srcOrd="0" destOrd="0" presId="urn:microsoft.com/office/officeart/2005/8/layout/radial1"/>
    <dgm:cxn modelId="{3F5C47BF-3D18-D848-AEE8-642AE64F4943}" type="presOf" srcId="{227335BA-F34F-E84D-B532-11F70FD60D16}" destId="{2DB49D50-AE71-7645-9C32-8D9CAA5EB8B5}" srcOrd="1" destOrd="0" presId="urn:microsoft.com/office/officeart/2005/8/layout/radial1"/>
    <dgm:cxn modelId="{03C85E5A-359D-4341-AC88-2D0146EB6765}" srcId="{4FA0023E-0209-DC42-BF8B-8C75C28E78F4}" destId="{D233EC54-E021-F14C-BF19-4350B184FAA4}" srcOrd="3" destOrd="0" parTransId="{84539F06-4C49-8546-9442-094D14BC4C59}" sibTransId="{55F29A7C-7F24-0944-B1CB-799A10B54478}"/>
    <dgm:cxn modelId="{ACD9D211-9496-5C49-8100-56ED0883C048}" type="presOf" srcId="{2F7356AD-E096-FC43-8F3A-9928358A7F26}" destId="{FFD2A87C-BC1B-4848-9E01-3F4E13E9DCF2}" srcOrd="0" destOrd="0" presId="urn:microsoft.com/office/officeart/2005/8/layout/radial1"/>
    <dgm:cxn modelId="{FE65EE9E-DD67-DE49-8E0F-C0178F645309}" type="presOf" srcId="{5584AE82-D85C-A242-9506-528558D1A3AB}" destId="{3A79D849-84AB-A04B-B394-7E0CBFFD5DFE}" srcOrd="1" destOrd="0" presId="urn:microsoft.com/office/officeart/2005/8/layout/radial1"/>
    <dgm:cxn modelId="{14507DC3-3983-974B-BC8E-B54E5AA988DB}" type="presOf" srcId="{5584AE82-D85C-A242-9506-528558D1A3AB}" destId="{36CB188B-F388-E240-B9AB-9774A4315041}" srcOrd="0" destOrd="0" presId="urn:microsoft.com/office/officeart/2005/8/layout/radial1"/>
    <dgm:cxn modelId="{09BAEAA1-0F60-824D-A624-2FD5F6B1AC2D}" srcId="{4FA0023E-0209-DC42-BF8B-8C75C28E78F4}" destId="{2F7356AD-E096-FC43-8F3A-9928358A7F26}" srcOrd="2" destOrd="0" parTransId="{29903ECB-240D-A845-B641-29EE213BB37C}" sibTransId="{42007400-967D-8248-B555-02D7D060482A}"/>
    <dgm:cxn modelId="{E50949FE-40C2-064D-A1F6-73028AFC1D23}" type="presOf" srcId="{4FA0023E-0209-DC42-BF8B-8C75C28E78F4}" destId="{74ADC61B-9609-6740-878F-C3FD434640F6}" srcOrd="0" destOrd="0" presId="urn:microsoft.com/office/officeart/2005/8/layout/radial1"/>
    <dgm:cxn modelId="{3175E647-C740-FB4E-BAB2-6EACAD81D8E9}" type="presOf" srcId="{D233EC54-E021-F14C-BF19-4350B184FAA4}" destId="{DC410442-7406-2D44-B37E-49EA8176F994}" srcOrd="0" destOrd="0" presId="urn:microsoft.com/office/officeart/2005/8/layout/radial1"/>
    <dgm:cxn modelId="{04A462C2-B730-C347-B273-A265FB87A1C2}" type="presOf" srcId="{E11A4F9D-B7A0-0B47-A04B-3515DAEC9C95}" destId="{26061EFB-E03B-1847-B7BD-95A5FD241C68}" srcOrd="0" destOrd="0" presId="urn:microsoft.com/office/officeart/2005/8/layout/radial1"/>
    <dgm:cxn modelId="{51F6B5DE-F98A-734C-BC4F-C5461CF22351}" srcId="{73084705-0BC4-404A-846D-9E2D270EB5B0}" destId="{4FA0023E-0209-DC42-BF8B-8C75C28E78F4}" srcOrd="0" destOrd="0" parTransId="{D76B2823-9F3F-F249-B684-3889015607C6}" sibTransId="{422F43F4-9CD8-6B41-9B37-49D0FC028214}"/>
    <dgm:cxn modelId="{135A31A7-0213-044A-A31A-9941CEED93CB}" type="presOf" srcId="{227335BA-F34F-E84D-B532-11F70FD60D16}" destId="{C6C50621-4EC6-7D4C-A682-A46E28AF4FD9}" srcOrd="0" destOrd="0" presId="urn:microsoft.com/office/officeart/2005/8/layout/radial1"/>
    <dgm:cxn modelId="{EA97C640-2AC3-614A-A421-7E4999E90BE9}" type="presOf" srcId="{29903ECB-240D-A845-B641-29EE213BB37C}" destId="{388ADDA6-9022-444C-93BC-F00ED718413C}" srcOrd="0" destOrd="0" presId="urn:microsoft.com/office/officeart/2005/8/layout/radial1"/>
    <dgm:cxn modelId="{DCFAE9D3-6133-4143-BC00-E5CEBEF42C95}" srcId="{4FA0023E-0209-DC42-BF8B-8C75C28E78F4}" destId="{BFB19183-61A6-C141-A39D-E1DA00B7B03F}" srcOrd="0" destOrd="0" parTransId="{E11A4F9D-B7A0-0B47-A04B-3515DAEC9C95}" sibTransId="{3B05C8F0-448A-3D4E-B23F-365BE9BC4902}"/>
    <dgm:cxn modelId="{47E7C136-62DD-5142-A9EF-7BB80A807844}" srcId="{4FA0023E-0209-DC42-BF8B-8C75C28E78F4}" destId="{0EBEFE4D-4374-CE42-83B3-2F7FFCF84575}" srcOrd="1" destOrd="0" parTransId="{227335BA-F34F-E84D-B532-11F70FD60D16}" sibTransId="{3BC96B7C-4FD8-5147-B162-27B5A7848D12}"/>
    <dgm:cxn modelId="{1D1706E5-59F6-C144-8316-554C2E7CCEBF}" type="presOf" srcId="{7E53B99E-BCED-4343-AE24-FA7900ABB3E5}" destId="{C06FC2D7-6816-DD43-AB92-1718FF13E32A}" srcOrd="0" destOrd="0" presId="urn:microsoft.com/office/officeart/2005/8/layout/radial1"/>
    <dgm:cxn modelId="{0DBD544C-8F88-9E41-BBCB-A6212B2945BF}" type="presOf" srcId="{E74D02D2-3D92-7A40-8FC6-745F29839708}" destId="{DC69DA0B-FFE2-364F-9192-DC8FBA26C540}" srcOrd="1" destOrd="0" presId="urn:microsoft.com/office/officeart/2005/8/layout/radial1"/>
    <dgm:cxn modelId="{352323BB-AE14-B440-A891-E3A4525701EB}" type="presOf" srcId="{84539F06-4C49-8546-9442-094D14BC4C59}" destId="{B8286123-CA9C-0945-AE7E-11766C849B79}" srcOrd="1" destOrd="0" presId="urn:microsoft.com/office/officeart/2005/8/layout/radial1"/>
    <dgm:cxn modelId="{5BA0A148-7A9E-0742-8043-A73FA316BFA5}" srcId="{4FA0023E-0209-DC42-BF8B-8C75C28E78F4}" destId="{DF387B37-95AB-1F40-99F8-3A430F85133C}" srcOrd="4" destOrd="0" parTransId="{5584AE82-D85C-A242-9506-528558D1A3AB}" sibTransId="{170C62BC-EEDA-8242-87CA-EB2402AE9B31}"/>
    <dgm:cxn modelId="{0A42B9C1-45CE-6C4A-992F-EE624D4A80C3}" type="presOf" srcId="{84539F06-4C49-8546-9442-094D14BC4C59}" destId="{F164A5CA-E4B1-F746-A503-37D83827ADCC}" srcOrd="0" destOrd="0" presId="urn:microsoft.com/office/officeart/2005/8/layout/radial1"/>
    <dgm:cxn modelId="{9F83350E-4A94-A646-97D5-CE745C944D63}" srcId="{4FA0023E-0209-DC42-BF8B-8C75C28E78F4}" destId="{7E53B99E-BCED-4343-AE24-FA7900ABB3E5}" srcOrd="5" destOrd="0" parTransId="{E74D02D2-3D92-7A40-8FC6-745F29839708}" sibTransId="{A691BF54-4227-2742-86EF-B26A027B49B7}"/>
    <dgm:cxn modelId="{4A9D5819-8672-BA4A-9711-61074C2D9285}" type="presOf" srcId="{E74D02D2-3D92-7A40-8FC6-745F29839708}" destId="{E8AD0891-4E3B-8943-A0EA-7051A7D3057F}" srcOrd="0" destOrd="0" presId="urn:microsoft.com/office/officeart/2005/8/layout/radial1"/>
    <dgm:cxn modelId="{82D74DC8-3D29-C045-9F4E-46B300CA95F7}" type="presOf" srcId="{E11A4F9D-B7A0-0B47-A04B-3515DAEC9C95}" destId="{CC7E7249-2E54-2C43-B230-12C4F601127A}" srcOrd="1" destOrd="0" presId="urn:microsoft.com/office/officeart/2005/8/layout/radial1"/>
    <dgm:cxn modelId="{F5AD9FDA-0A56-134A-9BD8-7D48939A6E3E}" type="presOf" srcId="{DF387B37-95AB-1F40-99F8-3A430F85133C}" destId="{DAC769CB-BC71-734F-90FF-70BA7E63B3BD}" srcOrd="0" destOrd="0" presId="urn:microsoft.com/office/officeart/2005/8/layout/radial1"/>
    <dgm:cxn modelId="{6C3AB33A-F555-7B4D-B450-1B2016632F06}" type="presOf" srcId="{BFB19183-61A6-C141-A39D-E1DA00B7B03F}" destId="{BFE749ED-B4D8-4641-A067-ADCE000A4A00}" srcOrd="0" destOrd="0" presId="urn:microsoft.com/office/officeart/2005/8/layout/radial1"/>
    <dgm:cxn modelId="{CDAD4449-488D-4B4E-881F-9BE2F0833487}" type="presOf" srcId="{73084705-0BC4-404A-846D-9E2D270EB5B0}" destId="{02122BB2-4E5E-D64D-8A36-97D83EE188EF}" srcOrd="0" destOrd="0" presId="urn:microsoft.com/office/officeart/2005/8/layout/radial1"/>
    <dgm:cxn modelId="{7C316656-EDF5-0E47-B559-DC07D8087341}" type="presParOf" srcId="{02122BB2-4E5E-D64D-8A36-97D83EE188EF}" destId="{74ADC61B-9609-6740-878F-C3FD434640F6}" srcOrd="0" destOrd="0" presId="urn:microsoft.com/office/officeart/2005/8/layout/radial1"/>
    <dgm:cxn modelId="{3817E704-5C54-804D-8C22-42EFC182413B}" type="presParOf" srcId="{02122BB2-4E5E-D64D-8A36-97D83EE188EF}" destId="{26061EFB-E03B-1847-B7BD-95A5FD241C68}" srcOrd="1" destOrd="0" presId="urn:microsoft.com/office/officeart/2005/8/layout/radial1"/>
    <dgm:cxn modelId="{310B97C4-0E90-6741-8E2D-290E7D51BE9F}" type="presParOf" srcId="{26061EFB-E03B-1847-B7BD-95A5FD241C68}" destId="{CC7E7249-2E54-2C43-B230-12C4F601127A}" srcOrd="0" destOrd="0" presId="urn:microsoft.com/office/officeart/2005/8/layout/radial1"/>
    <dgm:cxn modelId="{55001683-AD30-3E4E-98AB-3BA016F6035A}" type="presParOf" srcId="{02122BB2-4E5E-D64D-8A36-97D83EE188EF}" destId="{BFE749ED-B4D8-4641-A067-ADCE000A4A00}" srcOrd="2" destOrd="0" presId="urn:microsoft.com/office/officeart/2005/8/layout/radial1"/>
    <dgm:cxn modelId="{B139087F-DF8B-AC46-8D92-EB45D8C8F0CD}" type="presParOf" srcId="{02122BB2-4E5E-D64D-8A36-97D83EE188EF}" destId="{C6C50621-4EC6-7D4C-A682-A46E28AF4FD9}" srcOrd="3" destOrd="0" presId="urn:microsoft.com/office/officeart/2005/8/layout/radial1"/>
    <dgm:cxn modelId="{58804AB5-BB60-6349-8109-54C95F184263}" type="presParOf" srcId="{C6C50621-4EC6-7D4C-A682-A46E28AF4FD9}" destId="{2DB49D50-AE71-7645-9C32-8D9CAA5EB8B5}" srcOrd="0" destOrd="0" presId="urn:microsoft.com/office/officeart/2005/8/layout/radial1"/>
    <dgm:cxn modelId="{73A27028-A68B-074E-B70E-AF57F920B52D}" type="presParOf" srcId="{02122BB2-4E5E-D64D-8A36-97D83EE188EF}" destId="{39D297A0-1034-8847-8547-53BED7F492C9}" srcOrd="4" destOrd="0" presId="urn:microsoft.com/office/officeart/2005/8/layout/radial1"/>
    <dgm:cxn modelId="{CC524184-C50F-7C44-8C68-490F483D0931}" type="presParOf" srcId="{02122BB2-4E5E-D64D-8A36-97D83EE188EF}" destId="{388ADDA6-9022-444C-93BC-F00ED718413C}" srcOrd="5" destOrd="0" presId="urn:microsoft.com/office/officeart/2005/8/layout/radial1"/>
    <dgm:cxn modelId="{76973848-6249-C544-9CDA-9CB99B55EE73}" type="presParOf" srcId="{388ADDA6-9022-444C-93BC-F00ED718413C}" destId="{D64A0CA0-AE4B-8747-94E1-F666F7BDC790}" srcOrd="0" destOrd="0" presId="urn:microsoft.com/office/officeart/2005/8/layout/radial1"/>
    <dgm:cxn modelId="{956689B6-286D-7045-B5BD-7F304381FEA4}" type="presParOf" srcId="{02122BB2-4E5E-D64D-8A36-97D83EE188EF}" destId="{FFD2A87C-BC1B-4848-9E01-3F4E13E9DCF2}" srcOrd="6" destOrd="0" presId="urn:microsoft.com/office/officeart/2005/8/layout/radial1"/>
    <dgm:cxn modelId="{C37CBDB2-C56B-0B47-B39E-14370C44D8A3}" type="presParOf" srcId="{02122BB2-4E5E-D64D-8A36-97D83EE188EF}" destId="{F164A5CA-E4B1-F746-A503-37D83827ADCC}" srcOrd="7" destOrd="0" presId="urn:microsoft.com/office/officeart/2005/8/layout/radial1"/>
    <dgm:cxn modelId="{60562D15-796D-9743-924A-F911B105981A}" type="presParOf" srcId="{F164A5CA-E4B1-F746-A503-37D83827ADCC}" destId="{B8286123-CA9C-0945-AE7E-11766C849B79}" srcOrd="0" destOrd="0" presId="urn:microsoft.com/office/officeart/2005/8/layout/radial1"/>
    <dgm:cxn modelId="{7C1C59AF-7232-7B4E-90F9-7955641692E2}" type="presParOf" srcId="{02122BB2-4E5E-D64D-8A36-97D83EE188EF}" destId="{DC410442-7406-2D44-B37E-49EA8176F994}" srcOrd="8" destOrd="0" presId="urn:microsoft.com/office/officeart/2005/8/layout/radial1"/>
    <dgm:cxn modelId="{DE6F7FBD-F3B2-2843-9CFA-943829CF71A4}" type="presParOf" srcId="{02122BB2-4E5E-D64D-8A36-97D83EE188EF}" destId="{36CB188B-F388-E240-B9AB-9774A4315041}" srcOrd="9" destOrd="0" presId="urn:microsoft.com/office/officeart/2005/8/layout/radial1"/>
    <dgm:cxn modelId="{70D8983E-82E9-1547-9940-C5236BC7AA49}" type="presParOf" srcId="{36CB188B-F388-E240-B9AB-9774A4315041}" destId="{3A79D849-84AB-A04B-B394-7E0CBFFD5DFE}" srcOrd="0" destOrd="0" presId="urn:microsoft.com/office/officeart/2005/8/layout/radial1"/>
    <dgm:cxn modelId="{E2C28015-7D45-CF41-B98E-6277B8110953}" type="presParOf" srcId="{02122BB2-4E5E-D64D-8A36-97D83EE188EF}" destId="{DAC769CB-BC71-734F-90FF-70BA7E63B3BD}" srcOrd="10" destOrd="0" presId="urn:microsoft.com/office/officeart/2005/8/layout/radial1"/>
    <dgm:cxn modelId="{BFEDCA7A-2F44-D849-AC1F-F60359289C3B}" type="presParOf" srcId="{02122BB2-4E5E-D64D-8A36-97D83EE188EF}" destId="{E8AD0891-4E3B-8943-A0EA-7051A7D3057F}" srcOrd="11" destOrd="0" presId="urn:microsoft.com/office/officeart/2005/8/layout/radial1"/>
    <dgm:cxn modelId="{F130428E-5DAE-D145-8F0B-F84D27ABAC9A}" type="presParOf" srcId="{E8AD0891-4E3B-8943-A0EA-7051A7D3057F}" destId="{DC69DA0B-FFE2-364F-9192-DC8FBA26C540}" srcOrd="0" destOrd="0" presId="urn:microsoft.com/office/officeart/2005/8/layout/radial1"/>
    <dgm:cxn modelId="{B51CF30F-DF3A-4641-A155-859CE685B650}" type="presParOf" srcId="{02122BB2-4E5E-D64D-8A36-97D83EE188EF}" destId="{C06FC2D7-6816-DD43-AB92-1718FF13E32A}" srcOrd="12" destOrd="0" presId="urn:microsoft.com/office/officeart/2005/8/layout/radial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E6F8FA-FF61-4344-943B-40F425922CE7}" type="doc">
      <dgm:prSet loTypeId="urn:microsoft.com/office/officeart/2005/8/layout/pyramid4" loCatId="" qsTypeId="urn:microsoft.com/office/officeart/2005/8/quickstyle/simple2" qsCatId="simple" csTypeId="urn:microsoft.com/office/officeart/2005/8/colors/accent1_4" csCatId="accent1" phldr="1"/>
      <dgm:spPr/>
      <dgm:t>
        <a:bodyPr/>
        <a:lstStyle/>
        <a:p>
          <a:endParaRPr lang="de-DE"/>
        </a:p>
      </dgm:t>
    </dgm:pt>
    <dgm:pt modelId="{46D2EAA9-9A87-F24F-99F6-2069B3053E93}">
      <dgm:prSet phldrT="[Text]" custT="1"/>
      <dgm:spPr>
        <a:solidFill>
          <a:srgbClr val="5D86FF"/>
        </a:solidFill>
      </dgm:spPr>
      <dgm:t>
        <a:bodyPr/>
        <a:lstStyle/>
        <a:p>
          <a:r>
            <a:rPr lang="de-DE" sz="1600" b="1" dirty="0" smtClean="0">
              <a:solidFill>
                <a:schemeClr val="tx1"/>
              </a:solidFill>
            </a:rPr>
            <a:t>Umsetzung in der Praxis</a:t>
          </a:r>
          <a:endParaRPr lang="de-DE" sz="1600" b="1" dirty="0">
            <a:solidFill>
              <a:schemeClr val="tx1"/>
            </a:solidFill>
          </a:endParaRPr>
        </a:p>
      </dgm:t>
    </dgm:pt>
    <dgm:pt modelId="{1BC91824-3DB6-AA4D-BA21-E090EAC45EDC}" type="parTrans" cxnId="{C6C77FD5-F35B-6B4A-8F5C-16B64A4F0C81}">
      <dgm:prSet/>
      <dgm:spPr/>
      <dgm:t>
        <a:bodyPr/>
        <a:lstStyle/>
        <a:p>
          <a:endParaRPr lang="de-DE"/>
        </a:p>
      </dgm:t>
    </dgm:pt>
    <dgm:pt modelId="{AB6800B2-DD1F-2349-AB70-484D1EC36437}" type="sibTrans" cxnId="{C6C77FD5-F35B-6B4A-8F5C-16B64A4F0C81}">
      <dgm:prSet/>
      <dgm:spPr/>
      <dgm:t>
        <a:bodyPr/>
        <a:lstStyle/>
        <a:p>
          <a:endParaRPr lang="de-DE"/>
        </a:p>
      </dgm:t>
    </dgm:pt>
    <dgm:pt modelId="{7F8D27A3-856B-6545-852A-9A8C492F4D61}">
      <dgm:prSet phldrT="[Text]" custT="1"/>
      <dgm:spPr>
        <a:solidFill>
          <a:srgbClr val="669900"/>
        </a:solidFill>
      </dgm:spPr>
      <dgm:t>
        <a:bodyPr/>
        <a:lstStyle/>
        <a:p>
          <a:r>
            <a:rPr lang="de-DE" sz="1600" b="1" dirty="0" smtClean="0">
              <a:solidFill>
                <a:srgbClr val="000000"/>
              </a:solidFill>
            </a:rPr>
            <a:t>Heraus-forderungen </a:t>
          </a:r>
          <a:r>
            <a:rPr lang="de-DE" sz="1600" b="1" dirty="0" err="1" smtClean="0">
              <a:solidFill>
                <a:srgbClr val="000000"/>
              </a:solidFill>
            </a:rPr>
            <a:t>identifi</a:t>
          </a:r>
          <a:r>
            <a:rPr lang="de-DE" sz="1600" b="1" dirty="0" smtClean="0">
              <a:solidFill>
                <a:srgbClr val="000000"/>
              </a:solidFill>
            </a:rPr>
            <a:t>-zieren</a:t>
          </a:r>
          <a:endParaRPr lang="de-DE" sz="1600" b="1" dirty="0">
            <a:solidFill>
              <a:srgbClr val="000000"/>
            </a:solidFill>
          </a:endParaRPr>
        </a:p>
      </dgm:t>
    </dgm:pt>
    <dgm:pt modelId="{71BC8660-9F7A-E147-A0E7-0CAC8151E0D1}" type="parTrans" cxnId="{E9F46188-281A-664E-85E0-2E2EAC7DBE0D}">
      <dgm:prSet/>
      <dgm:spPr/>
      <dgm:t>
        <a:bodyPr/>
        <a:lstStyle/>
        <a:p>
          <a:endParaRPr lang="de-DE"/>
        </a:p>
      </dgm:t>
    </dgm:pt>
    <dgm:pt modelId="{6AD705F9-DA03-3F45-92D8-C6B68BF14CE6}" type="sibTrans" cxnId="{E9F46188-281A-664E-85E0-2E2EAC7DBE0D}">
      <dgm:prSet/>
      <dgm:spPr/>
      <dgm:t>
        <a:bodyPr/>
        <a:lstStyle/>
        <a:p>
          <a:endParaRPr lang="de-DE"/>
        </a:p>
      </dgm:t>
    </dgm:pt>
    <dgm:pt modelId="{80D453D8-27F5-E640-92F8-C1B60F4F0869}">
      <dgm:prSet phldrT="[Text]" custT="1"/>
      <dgm:spPr/>
      <dgm:t>
        <a:bodyPr/>
        <a:lstStyle/>
        <a:p>
          <a:endParaRPr lang="de-DE" sz="1200" b="1" dirty="0" smtClean="0">
            <a:solidFill>
              <a:srgbClr val="000000"/>
            </a:solidFill>
          </a:endParaRPr>
        </a:p>
        <a:p>
          <a:r>
            <a:rPr lang="de-DE" sz="1600" b="1" dirty="0" smtClean="0">
              <a:solidFill>
                <a:srgbClr val="000000"/>
              </a:solidFill>
            </a:rPr>
            <a:t>Konzept(</a:t>
          </a:r>
          <a:r>
            <a:rPr lang="de-DE" sz="1600" b="1" dirty="0" err="1" smtClean="0">
              <a:solidFill>
                <a:srgbClr val="000000"/>
              </a:solidFill>
            </a:rPr>
            <a:t>e</a:t>
          </a:r>
          <a:r>
            <a:rPr lang="de-DE" sz="1600" b="1" dirty="0" smtClean="0">
              <a:solidFill>
                <a:srgbClr val="000000"/>
              </a:solidFill>
            </a:rPr>
            <a:t>) entwerfen</a:t>
          </a:r>
          <a:endParaRPr lang="de-DE" sz="1600" b="1" dirty="0">
            <a:solidFill>
              <a:srgbClr val="000000"/>
            </a:solidFill>
          </a:endParaRPr>
        </a:p>
      </dgm:t>
    </dgm:pt>
    <dgm:pt modelId="{60C9884B-6328-3C4C-95E9-5DDEC6BDF1A2}" type="parTrans" cxnId="{C479FF0D-8A4B-ED45-833E-9672B4B1B9C5}">
      <dgm:prSet/>
      <dgm:spPr/>
      <dgm:t>
        <a:bodyPr/>
        <a:lstStyle/>
        <a:p>
          <a:endParaRPr lang="de-DE"/>
        </a:p>
      </dgm:t>
    </dgm:pt>
    <dgm:pt modelId="{F3ADA2CC-676D-8644-A082-B9C4918BDD40}" type="sibTrans" cxnId="{C479FF0D-8A4B-ED45-833E-9672B4B1B9C5}">
      <dgm:prSet/>
      <dgm:spPr/>
      <dgm:t>
        <a:bodyPr/>
        <a:lstStyle/>
        <a:p>
          <a:endParaRPr lang="de-DE"/>
        </a:p>
      </dgm:t>
    </dgm:pt>
    <dgm:pt modelId="{66A12668-02C2-764E-B809-17869E4F90BB}">
      <dgm:prSet phldrT="[Text]" custT="1"/>
      <dgm:spPr>
        <a:solidFill>
          <a:srgbClr val="669900"/>
        </a:solidFill>
      </dgm:spPr>
      <dgm:t>
        <a:bodyPr/>
        <a:lstStyle/>
        <a:p>
          <a:r>
            <a:rPr lang="de-DE" sz="1600" b="1" dirty="0" smtClean="0">
              <a:solidFill>
                <a:srgbClr val="000000"/>
              </a:solidFill>
            </a:rPr>
            <a:t>Vision(en) ausmalen</a:t>
          </a:r>
          <a:endParaRPr lang="de-DE" sz="1600" b="1" dirty="0">
            <a:solidFill>
              <a:srgbClr val="000000"/>
            </a:solidFill>
          </a:endParaRPr>
        </a:p>
      </dgm:t>
    </dgm:pt>
    <dgm:pt modelId="{CCD70F3B-8588-264E-B1B3-5C87858A2428}" type="parTrans" cxnId="{1AAD0C41-92D0-614A-B91D-D215EFDFF93D}">
      <dgm:prSet/>
      <dgm:spPr/>
      <dgm:t>
        <a:bodyPr/>
        <a:lstStyle/>
        <a:p>
          <a:endParaRPr lang="de-DE"/>
        </a:p>
      </dgm:t>
    </dgm:pt>
    <dgm:pt modelId="{E6E892BD-13D4-F244-93EA-ED526233C85A}" type="sibTrans" cxnId="{1AAD0C41-92D0-614A-B91D-D215EFDFF93D}">
      <dgm:prSet/>
      <dgm:spPr/>
      <dgm:t>
        <a:bodyPr/>
        <a:lstStyle/>
        <a:p>
          <a:endParaRPr lang="de-DE"/>
        </a:p>
      </dgm:t>
    </dgm:pt>
    <dgm:pt modelId="{FE94E839-EAF9-6640-9448-CA9D458EB3E1}" type="pres">
      <dgm:prSet presAssocID="{3DE6F8FA-FF61-4344-943B-40F425922CE7}" presName="compositeShape" presStyleCnt="0">
        <dgm:presLayoutVars>
          <dgm:chMax val="9"/>
          <dgm:dir/>
          <dgm:resizeHandles val="exact"/>
        </dgm:presLayoutVars>
      </dgm:prSet>
      <dgm:spPr/>
      <dgm:t>
        <a:bodyPr/>
        <a:lstStyle/>
        <a:p>
          <a:endParaRPr lang="de-DE"/>
        </a:p>
      </dgm:t>
    </dgm:pt>
    <dgm:pt modelId="{A568B209-D898-414E-8DC9-4FA75A8423A9}" type="pres">
      <dgm:prSet presAssocID="{3DE6F8FA-FF61-4344-943B-40F425922CE7}" presName="triangle1" presStyleLbl="node1" presStyleIdx="0" presStyleCnt="4" custLinFactNeighborX="388">
        <dgm:presLayoutVars>
          <dgm:bulletEnabled val="1"/>
        </dgm:presLayoutVars>
      </dgm:prSet>
      <dgm:spPr/>
      <dgm:t>
        <a:bodyPr/>
        <a:lstStyle/>
        <a:p>
          <a:endParaRPr lang="de-DE"/>
        </a:p>
      </dgm:t>
    </dgm:pt>
    <dgm:pt modelId="{A84D68D0-7460-9B40-B44C-8F3FCCEE0C17}" type="pres">
      <dgm:prSet presAssocID="{3DE6F8FA-FF61-4344-943B-40F425922CE7}" presName="triangle2" presStyleLbl="node1" presStyleIdx="1" presStyleCnt="4">
        <dgm:presLayoutVars>
          <dgm:bulletEnabled val="1"/>
        </dgm:presLayoutVars>
      </dgm:prSet>
      <dgm:spPr/>
      <dgm:t>
        <a:bodyPr/>
        <a:lstStyle/>
        <a:p>
          <a:endParaRPr lang="de-DE"/>
        </a:p>
      </dgm:t>
    </dgm:pt>
    <dgm:pt modelId="{2A8E0D62-D743-EE49-A869-5DFAF8A3133C}" type="pres">
      <dgm:prSet presAssocID="{3DE6F8FA-FF61-4344-943B-40F425922CE7}" presName="triangle3" presStyleLbl="node1" presStyleIdx="2" presStyleCnt="4">
        <dgm:presLayoutVars>
          <dgm:bulletEnabled val="1"/>
        </dgm:presLayoutVars>
      </dgm:prSet>
      <dgm:spPr/>
      <dgm:t>
        <a:bodyPr/>
        <a:lstStyle/>
        <a:p>
          <a:endParaRPr lang="de-DE"/>
        </a:p>
      </dgm:t>
    </dgm:pt>
    <dgm:pt modelId="{B9E7EB22-ED85-7C4D-A810-11C6CB23CECE}" type="pres">
      <dgm:prSet presAssocID="{3DE6F8FA-FF61-4344-943B-40F425922CE7}" presName="triangle4" presStyleLbl="node1" presStyleIdx="3" presStyleCnt="4">
        <dgm:presLayoutVars>
          <dgm:bulletEnabled val="1"/>
        </dgm:presLayoutVars>
      </dgm:prSet>
      <dgm:spPr/>
      <dgm:t>
        <a:bodyPr/>
        <a:lstStyle/>
        <a:p>
          <a:endParaRPr lang="de-DE"/>
        </a:p>
      </dgm:t>
    </dgm:pt>
  </dgm:ptLst>
  <dgm:cxnLst>
    <dgm:cxn modelId="{E9F46188-281A-664E-85E0-2E2EAC7DBE0D}" srcId="{3DE6F8FA-FF61-4344-943B-40F425922CE7}" destId="{7F8D27A3-856B-6545-852A-9A8C492F4D61}" srcOrd="1" destOrd="0" parTransId="{71BC8660-9F7A-E147-A0E7-0CAC8151E0D1}" sibTransId="{6AD705F9-DA03-3F45-92D8-C6B68BF14CE6}"/>
    <dgm:cxn modelId="{1AAD0C41-92D0-614A-B91D-D215EFDFF93D}" srcId="{3DE6F8FA-FF61-4344-943B-40F425922CE7}" destId="{66A12668-02C2-764E-B809-17869E4F90BB}" srcOrd="3" destOrd="0" parTransId="{CCD70F3B-8588-264E-B1B3-5C87858A2428}" sibTransId="{E6E892BD-13D4-F244-93EA-ED526233C85A}"/>
    <dgm:cxn modelId="{A5F75CDB-5911-FF4A-B43B-7EBAE7BE2E3A}" type="presOf" srcId="{66A12668-02C2-764E-B809-17869E4F90BB}" destId="{B9E7EB22-ED85-7C4D-A810-11C6CB23CECE}" srcOrd="0" destOrd="0" presId="urn:microsoft.com/office/officeart/2005/8/layout/pyramid4"/>
    <dgm:cxn modelId="{C6C77FD5-F35B-6B4A-8F5C-16B64A4F0C81}" srcId="{3DE6F8FA-FF61-4344-943B-40F425922CE7}" destId="{46D2EAA9-9A87-F24F-99F6-2069B3053E93}" srcOrd="0" destOrd="0" parTransId="{1BC91824-3DB6-AA4D-BA21-E090EAC45EDC}" sibTransId="{AB6800B2-DD1F-2349-AB70-484D1EC36437}"/>
    <dgm:cxn modelId="{9C400B18-46A1-4E47-B734-EAF5B18DAF68}" type="presOf" srcId="{3DE6F8FA-FF61-4344-943B-40F425922CE7}" destId="{FE94E839-EAF9-6640-9448-CA9D458EB3E1}" srcOrd="0" destOrd="0" presId="urn:microsoft.com/office/officeart/2005/8/layout/pyramid4"/>
    <dgm:cxn modelId="{3B38F314-A6D0-6A41-98BC-F1FB8A32E0E1}" type="presOf" srcId="{80D453D8-27F5-E640-92F8-C1B60F4F0869}" destId="{2A8E0D62-D743-EE49-A869-5DFAF8A3133C}" srcOrd="0" destOrd="0" presId="urn:microsoft.com/office/officeart/2005/8/layout/pyramid4"/>
    <dgm:cxn modelId="{2A613CC2-921C-FE4B-9247-5AD9489D5C5F}" type="presOf" srcId="{46D2EAA9-9A87-F24F-99F6-2069B3053E93}" destId="{A568B209-D898-414E-8DC9-4FA75A8423A9}" srcOrd="0" destOrd="0" presId="urn:microsoft.com/office/officeart/2005/8/layout/pyramid4"/>
    <dgm:cxn modelId="{C479FF0D-8A4B-ED45-833E-9672B4B1B9C5}" srcId="{3DE6F8FA-FF61-4344-943B-40F425922CE7}" destId="{80D453D8-27F5-E640-92F8-C1B60F4F0869}" srcOrd="2" destOrd="0" parTransId="{60C9884B-6328-3C4C-95E9-5DDEC6BDF1A2}" sibTransId="{F3ADA2CC-676D-8644-A082-B9C4918BDD40}"/>
    <dgm:cxn modelId="{D6D6FEFC-34D7-424B-9D64-2DD3626F45F7}" type="presOf" srcId="{7F8D27A3-856B-6545-852A-9A8C492F4D61}" destId="{A84D68D0-7460-9B40-B44C-8F3FCCEE0C17}" srcOrd="0" destOrd="0" presId="urn:microsoft.com/office/officeart/2005/8/layout/pyramid4"/>
    <dgm:cxn modelId="{4D404CF5-47FB-1349-A41D-B9B0EAF97F61}" type="presParOf" srcId="{FE94E839-EAF9-6640-9448-CA9D458EB3E1}" destId="{A568B209-D898-414E-8DC9-4FA75A8423A9}" srcOrd="0" destOrd="0" presId="urn:microsoft.com/office/officeart/2005/8/layout/pyramid4"/>
    <dgm:cxn modelId="{6FB4E1F5-226F-414E-A300-940C1A82ED93}" type="presParOf" srcId="{FE94E839-EAF9-6640-9448-CA9D458EB3E1}" destId="{A84D68D0-7460-9B40-B44C-8F3FCCEE0C17}" srcOrd="1" destOrd="0" presId="urn:microsoft.com/office/officeart/2005/8/layout/pyramid4"/>
    <dgm:cxn modelId="{3657C5B2-35CB-964C-88F5-C7C52F87D592}" type="presParOf" srcId="{FE94E839-EAF9-6640-9448-CA9D458EB3E1}" destId="{2A8E0D62-D743-EE49-A869-5DFAF8A3133C}" srcOrd="2" destOrd="0" presId="urn:microsoft.com/office/officeart/2005/8/layout/pyramid4"/>
    <dgm:cxn modelId="{9627B880-8E1F-324F-998E-AAF1D6F48643}" type="presParOf" srcId="{FE94E839-EAF9-6640-9448-CA9D458EB3E1}" destId="{B9E7EB22-ED85-7C4D-A810-11C6CB23CECE}"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3DE6F8FA-FF61-4344-943B-40F425922CE7}" type="doc">
      <dgm:prSet loTypeId="urn:microsoft.com/office/officeart/2005/8/layout/pyramid4" loCatId="" qsTypeId="urn:microsoft.com/office/officeart/2005/8/quickstyle/simple2" qsCatId="simple" csTypeId="urn:microsoft.com/office/officeart/2005/8/colors/accent1_4" csCatId="accent1" phldr="1"/>
      <dgm:spPr/>
      <dgm:t>
        <a:bodyPr/>
        <a:lstStyle/>
        <a:p>
          <a:endParaRPr lang="de-DE"/>
        </a:p>
      </dgm:t>
    </dgm:pt>
    <dgm:pt modelId="{46D2EAA9-9A87-F24F-99F6-2069B3053E93}">
      <dgm:prSet phldrT="[Text]" custT="1"/>
      <dgm:spPr>
        <a:solidFill>
          <a:srgbClr val="5D86FF"/>
        </a:solidFill>
      </dgm:spPr>
      <dgm:t>
        <a:bodyPr/>
        <a:lstStyle/>
        <a:p>
          <a:r>
            <a:rPr lang="de-DE" sz="1600" b="1" dirty="0" smtClean="0">
              <a:solidFill>
                <a:schemeClr val="tx1"/>
              </a:solidFill>
            </a:rPr>
            <a:t>Umsetzung in der Praxis</a:t>
          </a:r>
          <a:endParaRPr lang="de-DE" sz="1600" b="1" dirty="0">
            <a:solidFill>
              <a:schemeClr val="tx1"/>
            </a:solidFill>
          </a:endParaRPr>
        </a:p>
      </dgm:t>
    </dgm:pt>
    <dgm:pt modelId="{1BC91824-3DB6-AA4D-BA21-E090EAC45EDC}" type="parTrans" cxnId="{C6C77FD5-F35B-6B4A-8F5C-16B64A4F0C81}">
      <dgm:prSet/>
      <dgm:spPr/>
      <dgm:t>
        <a:bodyPr/>
        <a:lstStyle/>
        <a:p>
          <a:endParaRPr lang="de-DE"/>
        </a:p>
      </dgm:t>
    </dgm:pt>
    <dgm:pt modelId="{AB6800B2-DD1F-2349-AB70-484D1EC36437}" type="sibTrans" cxnId="{C6C77FD5-F35B-6B4A-8F5C-16B64A4F0C81}">
      <dgm:prSet/>
      <dgm:spPr/>
      <dgm:t>
        <a:bodyPr/>
        <a:lstStyle/>
        <a:p>
          <a:endParaRPr lang="de-DE"/>
        </a:p>
      </dgm:t>
    </dgm:pt>
    <dgm:pt modelId="{7F8D27A3-856B-6545-852A-9A8C492F4D61}">
      <dgm:prSet phldrT="[Text]" custT="1"/>
      <dgm:spPr>
        <a:solidFill>
          <a:srgbClr val="669900"/>
        </a:solidFill>
      </dgm:spPr>
      <dgm:t>
        <a:bodyPr/>
        <a:lstStyle/>
        <a:p>
          <a:r>
            <a:rPr lang="de-DE" sz="1600" b="1" dirty="0" smtClean="0">
              <a:solidFill>
                <a:srgbClr val="000000"/>
              </a:solidFill>
            </a:rPr>
            <a:t>Heraus-forderungen </a:t>
          </a:r>
          <a:r>
            <a:rPr lang="de-DE" sz="1600" b="1" dirty="0" err="1" smtClean="0">
              <a:solidFill>
                <a:srgbClr val="000000"/>
              </a:solidFill>
            </a:rPr>
            <a:t>identifi</a:t>
          </a:r>
          <a:r>
            <a:rPr lang="de-DE" sz="1600" b="1" dirty="0" smtClean="0">
              <a:solidFill>
                <a:srgbClr val="000000"/>
              </a:solidFill>
            </a:rPr>
            <a:t>-zieren</a:t>
          </a:r>
          <a:endParaRPr lang="de-DE" sz="1600" b="1" dirty="0">
            <a:solidFill>
              <a:srgbClr val="000000"/>
            </a:solidFill>
          </a:endParaRPr>
        </a:p>
      </dgm:t>
    </dgm:pt>
    <dgm:pt modelId="{71BC8660-9F7A-E147-A0E7-0CAC8151E0D1}" type="parTrans" cxnId="{E9F46188-281A-664E-85E0-2E2EAC7DBE0D}">
      <dgm:prSet/>
      <dgm:spPr/>
      <dgm:t>
        <a:bodyPr/>
        <a:lstStyle/>
        <a:p>
          <a:endParaRPr lang="de-DE"/>
        </a:p>
      </dgm:t>
    </dgm:pt>
    <dgm:pt modelId="{6AD705F9-DA03-3F45-92D8-C6B68BF14CE6}" type="sibTrans" cxnId="{E9F46188-281A-664E-85E0-2E2EAC7DBE0D}">
      <dgm:prSet/>
      <dgm:spPr/>
      <dgm:t>
        <a:bodyPr/>
        <a:lstStyle/>
        <a:p>
          <a:endParaRPr lang="de-DE"/>
        </a:p>
      </dgm:t>
    </dgm:pt>
    <dgm:pt modelId="{80D453D8-27F5-E640-92F8-C1B60F4F0869}">
      <dgm:prSet phldrT="[Text]" custT="1"/>
      <dgm:spPr/>
      <dgm:t>
        <a:bodyPr/>
        <a:lstStyle/>
        <a:p>
          <a:endParaRPr lang="de-DE" sz="1200" b="1" dirty="0" smtClean="0">
            <a:solidFill>
              <a:srgbClr val="000000"/>
            </a:solidFill>
          </a:endParaRPr>
        </a:p>
        <a:p>
          <a:r>
            <a:rPr lang="de-DE" sz="1600" b="1" dirty="0" smtClean="0">
              <a:solidFill>
                <a:srgbClr val="000000"/>
              </a:solidFill>
            </a:rPr>
            <a:t>Konzept(</a:t>
          </a:r>
          <a:r>
            <a:rPr lang="de-DE" sz="1600" b="1" dirty="0" err="1" smtClean="0">
              <a:solidFill>
                <a:srgbClr val="000000"/>
              </a:solidFill>
            </a:rPr>
            <a:t>e</a:t>
          </a:r>
          <a:r>
            <a:rPr lang="de-DE" sz="1600" b="1" dirty="0" smtClean="0">
              <a:solidFill>
                <a:srgbClr val="000000"/>
              </a:solidFill>
            </a:rPr>
            <a:t>) entwerfen</a:t>
          </a:r>
          <a:endParaRPr lang="de-DE" sz="1600" b="1" dirty="0">
            <a:solidFill>
              <a:srgbClr val="000000"/>
            </a:solidFill>
          </a:endParaRPr>
        </a:p>
      </dgm:t>
    </dgm:pt>
    <dgm:pt modelId="{60C9884B-6328-3C4C-95E9-5DDEC6BDF1A2}" type="parTrans" cxnId="{C479FF0D-8A4B-ED45-833E-9672B4B1B9C5}">
      <dgm:prSet/>
      <dgm:spPr/>
      <dgm:t>
        <a:bodyPr/>
        <a:lstStyle/>
        <a:p>
          <a:endParaRPr lang="de-DE"/>
        </a:p>
      </dgm:t>
    </dgm:pt>
    <dgm:pt modelId="{F3ADA2CC-676D-8644-A082-B9C4918BDD40}" type="sibTrans" cxnId="{C479FF0D-8A4B-ED45-833E-9672B4B1B9C5}">
      <dgm:prSet/>
      <dgm:spPr/>
      <dgm:t>
        <a:bodyPr/>
        <a:lstStyle/>
        <a:p>
          <a:endParaRPr lang="de-DE"/>
        </a:p>
      </dgm:t>
    </dgm:pt>
    <dgm:pt modelId="{66A12668-02C2-764E-B809-17869E4F90BB}">
      <dgm:prSet phldrT="[Text]" custT="1"/>
      <dgm:spPr>
        <a:solidFill>
          <a:srgbClr val="669900"/>
        </a:solidFill>
      </dgm:spPr>
      <dgm:t>
        <a:bodyPr/>
        <a:lstStyle/>
        <a:p>
          <a:r>
            <a:rPr lang="de-DE" sz="1600" b="1" dirty="0" smtClean="0">
              <a:solidFill>
                <a:srgbClr val="000000"/>
              </a:solidFill>
            </a:rPr>
            <a:t>Vision(en) ausmalen</a:t>
          </a:r>
          <a:endParaRPr lang="de-DE" sz="1600" b="1" dirty="0">
            <a:solidFill>
              <a:srgbClr val="000000"/>
            </a:solidFill>
          </a:endParaRPr>
        </a:p>
      </dgm:t>
    </dgm:pt>
    <dgm:pt modelId="{CCD70F3B-8588-264E-B1B3-5C87858A2428}" type="parTrans" cxnId="{1AAD0C41-92D0-614A-B91D-D215EFDFF93D}">
      <dgm:prSet/>
      <dgm:spPr/>
      <dgm:t>
        <a:bodyPr/>
        <a:lstStyle/>
        <a:p>
          <a:endParaRPr lang="de-DE"/>
        </a:p>
      </dgm:t>
    </dgm:pt>
    <dgm:pt modelId="{E6E892BD-13D4-F244-93EA-ED526233C85A}" type="sibTrans" cxnId="{1AAD0C41-92D0-614A-B91D-D215EFDFF93D}">
      <dgm:prSet/>
      <dgm:spPr/>
      <dgm:t>
        <a:bodyPr/>
        <a:lstStyle/>
        <a:p>
          <a:endParaRPr lang="de-DE"/>
        </a:p>
      </dgm:t>
    </dgm:pt>
    <dgm:pt modelId="{FE94E839-EAF9-6640-9448-CA9D458EB3E1}" type="pres">
      <dgm:prSet presAssocID="{3DE6F8FA-FF61-4344-943B-40F425922CE7}" presName="compositeShape" presStyleCnt="0">
        <dgm:presLayoutVars>
          <dgm:chMax val="9"/>
          <dgm:dir/>
          <dgm:resizeHandles val="exact"/>
        </dgm:presLayoutVars>
      </dgm:prSet>
      <dgm:spPr/>
      <dgm:t>
        <a:bodyPr/>
        <a:lstStyle/>
        <a:p>
          <a:endParaRPr lang="de-DE"/>
        </a:p>
      </dgm:t>
    </dgm:pt>
    <dgm:pt modelId="{A568B209-D898-414E-8DC9-4FA75A8423A9}" type="pres">
      <dgm:prSet presAssocID="{3DE6F8FA-FF61-4344-943B-40F425922CE7}" presName="triangle1" presStyleLbl="node1" presStyleIdx="0" presStyleCnt="4" custLinFactNeighborX="388">
        <dgm:presLayoutVars>
          <dgm:bulletEnabled val="1"/>
        </dgm:presLayoutVars>
      </dgm:prSet>
      <dgm:spPr/>
      <dgm:t>
        <a:bodyPr/>
        <a:lstStyle/>
        <a:p>
          <a:endParaRPr lang="de-DE"/>
        </a:p>
      </dgm:t>
    </dgm:pt>
    <dgm:pt modelId="{A84D68D0-7460-9B40-B44C-8F3FCCEE0C17}" type="pres">
      <dgm:prSet presAssocID="{3DE6F8FA-FF61-4344-943B-40F425922CE7}" presName="triangle2" presStyleLbl="node1" presStyleIdx="1" presStyleCnt="4">
        <dgm:presLayoutVars>
          <dgm:bulletEnabled val="1"/>
        </dgm:presLayoutVars>
      </dgm:prSet>
      <dgm:spPr/>
      <dgm:t>
        <a:bodyPr/>
        <a:lstStyle/>
        <a:p>
          <a:endParaRPr lang="de-DE"/>
        </a:p>
      </dgm:t>
    </dgm:pt>
    <dgm:pt modelId="{2A8E0D62-D743-EE49-A869-5DFAF8A3133C}" type="pres">
      <dgm:prSet presAssocID="{3DE6F8FA-FF61-4344-943B-40F425922CE7}" presName="triangle3" presStyleLbl="node1" presStyleIdx="2" presStyleCnt="4">
        <dgm:presLayoutVars>
          <dgm:bulletEnabled val="1"/>
        </dgm:presLayoutVars>
      </dgm:prSet>
      <dgm:spPr/>
      <dgm:t>
        <a:bodyPr/>
        <a:lstStyle/>
        <a:p>
          <a:endParaRPr lang="de-DE"/>
        </a:p>
      </dgm:t>
    </dgm:pt>
    <dgm:pt modelId="{B9E7EB22-ED85-7C4D-A810-11C6CB23CECE}" type="pres">
      <dgm:prSet presAssocID="{3DE6F8FA-FF61-4344-943B-40F425922CE7}" presName="triangle4" presStyleLbl="node1" presStyleIdx="3" presStyleCnt="4">
        <dgm:presLayoutVars>
          <dgm:bulletEnabled val="1"/>
        </dgm:presLayoutVars>
      </dgm:prSet>
      <dgm:spPr/>
      <dgm:t>
        <a:bodyPr/>
        <a:lstStyle/>
        <a:p>
          <a:endParaRPr lang="de-DE"/>
        </a:p>
      </dgm:t>
    </dgm:pt>
  </dgm:ptLst>
  <dgm:cxnLst>
    <dgm:cxn modelId="{E9F46188-281A-664E-85E0-2E2EAC7DBE0D}" srcId="{3DE6F8FA-FF61-4344-943B-40F425922CE7}" destId="{7F8D27A3-856B-6545-852A-9A8C492F4D61}" srcOrd="1" destOrd="0" parTransId="{71BC8660-9F7A-E147-A0E7-0CAC8151E0D1}" sibTransId="{6AD705F9-DA03-3F45-92D8-C6B68BF14CE6}"/>
    <dgm:cxn modelId="{04DD5E00-15C9-6247-89E7-32BEEF799585}" type="presOf" srcId="{7F8D27A3-856B-6545-852A-9A8C492F4D61}" destId="{A84D68D0-7460-9B40-B44C-8F3FCCEE0C17}" srcOrd="0" destOrd="0" presId="urn:microsoft.com/office/officeart/2005/8/layout/pyramid4"/>
    <dgm:cxn modelId="{1AAD0C41-92D0-614A-B91D-D215EFDFF93D}" srcId="{3DE6F8FA-FF61-4344-943B-40F425922CE7}" destId="{66A12668-02C2-764E-B809-17869E4F90BB}" srcOrd="3" destOrd="0" parTransId="{CCD70F3B-8588-264E-B1B3-5C87858A2428}" sibTransId="{E6E892BD-13D4-F244-93EA-ED526233C85A}"/>
    <dgm:cxn modelId="{DC62AD58-1BB9-CC4C-8EEB-A8EF2957E86B}" type="presOf" srcId="{3DE6F8FA-FF61-4344-943B-40F425922CE7}" destId="{FE94E839-EAF9-6640-9448-CA9D458EB3E1}" srcOrd="0" destOrd="0" presId="urn:microsoft.com/office/officeart/2005/8/layout/pyramid4"/>
    <dgm:cxn modelId="{C6C77FD5-F35B-6B4A-8F5C-16B64A4F0C81}" srcId="{3DE6F8FA-FF61-4344-943B-40F425922CE7}" destId="{46D2EAA9-9A87-F24F-99F6-2069B3053E93}" srcOrd="0" destOrd="0" parTransId="{1BC91824-3DB6-AA4D-BA21-E090EAC45EDC}" sibTransId="{AB6800B2-DD1F-2349-AB70-484D1EC36437}"/>
    <dgm:cxn modelId="{82EEC4BD-C9AD-7241-8B6B-0AB43A7E6183}" type="presOf" srcId="{80D453D8-27F5-E640-92F8-C1B60F4F0869}" destId="{2A8E0D62-D743-EE49-A869-5DFAF8A3133C}" srcOrd="0" destOrd="0" presId="urn:microsoft.com/office/officeart/2005/8/layout/pyramid4"/>
    <dgm:cxn modelId="{A4110946-59AA-E74F-AF9F-417CA453E3AA}" type="presOf" srcId="{46D2EAA9-9A87-F24F-99F6-2069B3053E93}" destId="{A568B209-D898-414E-8DC9-4FA75A8423A9}" srcOrd="0" destOrd="0" presId="urn:microsoft.com/office/officeart/2005/8/layout/pyramid4"/>
    <dgm:cxn modelId="{2E1DEF7D-38A2-5040-8EE4-1E7C81CAAAC3}" type="presOf" srcId="{66A12668-02C2-764E-B809-17869E4F90BB}" destId="{B9E7EB22-ED85-7C4D-A810-11C6CB23CECE}" srcOrd="0" destOrd="0" presId="urn:microsoft.com/office/officeart/2005/8/layout/pyramid4"/>
    <dgm:cxn modelId="{C479FF0D-8A4B-ED45-833E-9672B4B1B9C5}" srcId="{3DE6F8FA-FF61-4344-943B-40F425922CE7}" destId="{80D453D8-27F5-E640-92F8-C1B60F4F0869}" srcOrd="2" destOrd="0" parTransId="{60C9884B-6328-3C4C-95E9-5DDEC6BDF1A2}" sibTransId="{F3ADA2CC-676D-8644-A082-B9C4918BDD40}"/>
    <dgm:cxn modelId="{05CADAF9-9437-9B40-8313-15C33D8C1630}" type="presParOf" srcId="{FE94E839-EAF9-6640-9448-CA9D458EB3E1}" destId="{A568B209-D898-414E-8DC9-4FA75A8423A9}" srcOrd="0" destOrd="0" presId="urn:microsoft.com/office/officeart/2005/8/layout/pyramid4"/>
    <dgm:cxn modelId="{AC9E1A11-F8DB-0D4A-BE6B-FC85B1FA0936}" type="presParOf" srcId="{FE94E839-EAF9-6640-9448-CA9D458EB3E1}" destId="{A84D68D0-7460-9B40-B44C-8F3FCCEE0C17}" srcOrd="1" destOrd="0" presId="urn:microsoft.com/office/officeart/2005/8/layout/pyramid4"/>
    <dgm:cxn modelId="{08F5E002-893D-1D46-B8E0-27CC45FBDCC2}" type="presParOf" srcId="{FE94E839-EAF9-6640-9448-CA9D458EB3E1}" destId="{2A8E0D62-D743-EE49-A869-5DFAF8A3133C}" srcOrd="2" destOrd="0" presId="urn:microsoft.com/office/officeart/2005/8/layout/pyramid4"/>
    <dgm:cxn modelId="{A20122D0-444A-5C4F-8F3A-A12B30BEBD77}" type="presParOf" srcId="{FE94E839-EAF9-6640-9448-CA9D458EB3E1}" destId="{B9E7EB22-ED85-7C4D-A810-11C6CB23CECE}"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ADC61B-9609-6740-878F-C3FD434640F6}">
      <dsp:nvSpPr>
        <dsp:cNvPr id="0" name=""/>
        <dsp:cNvSpPr/>
      </dsp:nvSpPr>
      <dsp:spPr>
        <a:xfrm>
          <a:off x="3120001" y="1911062"/>
          <a:ext cx="1584186" cy="1568404"/>
        </a:xfrm>
        <a:prstGeom prst="ellipse">
          <a:avLst/>
        </a:prstGeom>
        <a:solidFill>
          <a:schemeClr val="accent6">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b="1" kern="1200" dirty="0" smtClean="0">
              <a:solidFill>
                <a:schemeClr val="tx1"/>
              </a:solidFill>
            </a:rPr>
            <a:t>IK-Förderung</a:t>
          </a:r>
          <a:endParaRPr lang="de-DE" sz="1600" b="1" kern="1200" dirty="0">
            <a:solidFill>
              <a:schemeClr val="tx1"/>
            </a:solidFill>
          </a:endParaRPr>
        </a:p>
      </dsp:txBody>
      <dsp:txXfrm>
        <a:off x="3352000" y="2140749"/>
        <a:ext cx="1120188" cy="1109030"/>
      </dsp:txXfrm>
    </dsp:sp>
    <dsp:sp modelId="{26061EFB-E03B-1847-B7BD-95A5FD241C68}">
      <dsp:nvSpPr>
        <dsp:cNvPr id="0" name=""/>
        <dsp:cNvSpPr/>
      </dsp:nvSpPr>
      <dsp:spPr>
        <a:xfrm rot="16231806">
          <a:off x="3876022" y="1850534"/>
          <a:ext cx="87463" cy="33660"/>
        </a:xfrm>
        <a:custGeom>
          <a:avLst/>
          <a:gdLst/>
          <a:ahLst/>
          <a:cxnLst/>
          <a:rect l="0" t="0" r="0" b="0"/>
          <a:pathLst>
            <a:path>
              <a:moveTo>
                <a:pt x="0" y="16830"/>
              </a:moveTo>
              <a:lnTo>
                <a:pt x="87463" y="1683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
            <a:lnSpc>
              <a:spcPct val="90000"/>
            </a:lnSpc>
            <a:spcBef>
              <a:spcPct val="0"/>
            </a:spcBef>
            <a:spcAft>
              <a:spcPct val="35000"/>
            </a:spcAft>
          </a:pPr>
          <a:endParaRPr lang="de-DE" sz="200" b="1" kern="1200">
            <a:solidFill>
              <a:schemeClr val="tx1"/>
            </a:solidFill>
          </a:endParaRPr>
        </a:p>
      </dsp:txBody>
      <dsp:txXfrm>
        <a:off x="3917567" y="1865178"/>
        <a:ext cx="4373" cy="4373"/>
      </dsp:txXfrm>
    </dsp:sp>
    <dsp:sp modelId="{BFE749ED-B4D8-4641-A067-ADCE000A4A00}">
      <dsp:nvSpPr>
        <dsp:cNvPr id="0" name=""/>
        <dsp:cNvSpPr/>
      </dsp:nvSpPr>
      <dsp:spPr>
        <a:xfrm>
          <a:off x="2949486" y="-163432"/>
          <a:ext cx="1959728" cy="1987111"/>
        </a:xfrm>
        <a:prstGeom prst="ellipse">
          <a:avLst/>
        </a:prstGeom>
        <a:solidFill>
          <a:schemeClr val="bg1">
            <a:lumMod val="8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b="1" kern="1200" dirty="0" smtClean="0">
              <a:solidFill>
                <a:schemeClr val="tx1"/>
              </a:solidFill>
            </a:rPr>
            <a:t>Universität / Fachhoch-</a:t>
          </a:r>
          <a:r>
            <a:rPr lang="de-DE" sz="1600" b="1" kern="1200" dirty="0" err="1" smtClean="0">
              <a:solidFill>
                <a:schemeClr val="tx1"/>
              </a:solidFill>
            </a:rPr>
            <a:t>schulbiblio</a:t>
          </a:r>
          <a:r>
            <a:rPr lang="de-DE" sz="1600" b="1" kern="1200" dirty="0" smtClean="0">
              <a:solidFill>
                <a:schemeClr val="tx1"/>
              </a:solidFill>
            </a:rPr>
            <a:t>-theken</a:t>
          </a:r>
          <a:endParaRPr lang="de-DE" sz="1600" b="1" kern="1200" dirty="0">
            <a:solidFill>
              <a:schemeClr val="tx1"/>
            </a:solidFill>
          </a:endParaRPr>
        </a:p>
      </dsp:txBody>
      <dsp:txXfrm>
        <a:off x="3236482" y="127574"/>
        <a:ext cx="1385736" cy="1405099"/>
      </dsp:txXfrm>
    </dsp:sp>
    <dsp:sp modelId="{C6C50621-4EC6-7D4C-A682-A46E28AF4FD9}">
      <dsp:nvSpPr>
        <dsp:cNvPr id="0" name=""/>
        <dsp:cNvSpPr/>
      </dsp:nvSpPr>
      <dsp:spPr>
        <a:xfrm rot="19891818">
          <a:off x="4585545" y="2217911"/>
          <a:ext cx="351593" cy="33660"/>
        </a:xfrm>
        <a:custGeom>
          <a:avLst/>
          <a:gdLst/>
          <a:ahLst/>
          <a:cxnLst/>
          <a:rect l="0" t="0" r="0" b="0"/>
          <a:pathLst>
            <a:path>
              <a:moveTo>
                <a:pt x="0" y="16830"/>
              </a:moveTo>
              <a:lnTo>
                <a:pt x="351593" y="1683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
            <a:lnSpc>
              <a:spcPct val="90000"/>
            </a:lnSpc>
            <a:spcBef>
              <a:spcPct val="0"/>
            </a:spcBef>
            <a:spcAft>
              <a:spcPct val="35000"/>
            </a:spcAft>
          </a:pPr>
          <a:endParaRPr lang="de-DE" sz="200" b="1" kern="1200">
            <a:solidFill>
              <a:schemeClr val="tx1"/>
            </a:solidFill>
          </a:endParaRPr>
        </a:p>
      </dsp:txBody>
      <dsp:txXfrm>
        <a:off x="4752552" y="2225951"/>
        <a:ext cx="17579" cy="17579"/>
      </dsp:txXfrm>
    </dsp:sp>
    <dsp:sp modelId="{39D297A0-1034-8847-8547-53BED7F492C9}">
      <dsp:nvSpPr>
        <dsp:cNvPr id="0" name=""/>
        <dsp:cNvSpPr/>
      </dsp:nvSpPr>
      <dsp:spPr>
        <a:xfrm>
          <a:off x="4784335" y="671147"/>
          <a:ext cx="2056422" cy="1987111"/>
        </a:xfrm>
        <a:prstGeom prst="ellipse">
          <a:avLst/>
        </a:prstGeom>
        <a:solidFill>
          <a:schemeClr val="bg1">
            <a:lumMod val="8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b="1" kern="1200" dirty="0" err="1" smtClean="0">
              <a:solidFill>
                <a:schemeClr val="tx1"/>
              </a:solidFill>
            </a:rPr>
            <a:t>Dok</a:t>
          </a:r>
          <a:r>
            <a:rPr lang="de-DE" sz="1600" b="1" kern="1200" dirty="0" smtClean="0">
              <a:solidFill>
                <a:schemeClr val="tx1"/>
              </a:solidFill>
            </a:rPr>
            <a:t> der Berufs- und Laufbahn-beratung</a:t>
          </a:r>
          <a:endParaRPr lang="de-DE" sz="1600" b="1" kern="1200" dirty="0">
            <a:solidFill>
              <a:schemeClr val="tx1"/>
            </a:solidFill>
          </a:endParaRPr>
        </a:p>
      </dsp:txBody>
      <dsp:txXfrm>
        <a:off x="5085491" y="962153"/>
        <a:ext cx="1454110" cy="1405099"/>
      </dsp:txXfrm>
    </dsp:sp>
    <dsp:sp modelId="{388ADDA6-9022-444C-93BC-F00ED718413C}">
      <dsp:nvSpPr>
        <dsp:cNvPr id="0" name=""/>
        <dsp:cNvSpPr/>
      </dsp:nvSpPr>
      <dsp:spPr>
        <a:xfrm rot="1770966">
          <a:off x="4579034" y="3146174"/>
          <a:ext cx="318491" cy="33660"/>
        </a:xfrm>
        <a:custGeom>
          <a:avLst/>
          <a:gdLst/>
          <a:ahLst/>
          <a:cxnLst/>
          <a:rect l="0" t="0" r="0" b="0"/>
          <a:pathLst>
            <a:path>
              <a:moveTo>
                <a:pt x="0" y="16830"/>
              </a:moveTo>
              <a:lnTo>
                <a:pt x="318491" y="1683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
            <a:lnSpc>
              <a:spcPct val="90000"/>
            </a:lnSpc>
            <a:spcBef>
              <a:spcPct val="0"/>
            </a:spcBef>
            <a:spcAft>
              <a:spcPct val="35000"/>
            </a:spcAft>
          </a:pPr>
          <a:endParaRPr lang="de-DE" sz="200" b="1" kern="1200">
            <a:solidFill>
              <a:schemeClr val="tx1"/>
            </a:solidFill>
          </a:endParaRPr>
        </a:p>
      </dsp:txBody>
      <dsp:txXfrm>
        <a:off x="4730318" y="3155042"/>
        <a:ext cx="15924" cy="15924"/>
      </dsp:txXfrm>
    </dsp:sp>
    <dsp:sp modelId="{FFD2A87C-BC1B-4848-9E01-3F4E13E9DCF2}">
      <dsp:nvSpPr>
        <dsp:cNvPr id="0" name=""/>
        <dsp:cNvSpPr/>
      </dsp:nvSpPr>
      <dsp:spPr>
        <a:xfrm>
          <a:off x="4752536" y="2732263"/>
          <a:ext cx="1959728" cy="1987111"/>
        </a:xfrm>
        <a:prstGeom prst="ellipse">
          <a:avLst/>
        </a:prstGeom>
        <a:solidFill>
          <a:schemeClr val="bg1">
            <a:lumMod val="8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b="1" kern="1200" dirty="0" smtClean="0">
              <a:solidFill>
                <a:schemeClr val="tx1"/>
              </a:solidFill>
            </a:rPr>
            <a:t>PH-Bibliotheken</a:t>
          </a:r>
          <a:endParaRPr lang="de-DE" sz="1600" b="1" kern="1200" dirty="0">
            <a:solidFill>
              <a:schemeClr val="tx1"/>
            </a:solidFill>
          </a:endParaRPr>
        </a:p>
      </dsp:txBody>
      <dsp:txXfrm>
        <a:off x="5039532" y="3023269"/>
        <a:ext cx="1385736" cy="1405099"/>
      </dsp:txXfrm>
    </dsp:sp>
    <dsp:sp modelId="{F164A5CA-E4B1-F746-A503-37D83827ADCC}">
      <dsp:nvSpPr>
        <dsp:cNvPr id="0" name=""/>
        <dsp:cNvSpPr/>
      </dsp:nvSpPr>
      <dsp:spPr>
        <a:xfrm rot="5524182">
          <a:off x="3813747" y="3529674"/>
          <a:ext cx="135168" cy="33660"/>
        </a:xfrm>
        <a:custGeom>
          <a:avLst/>
          <a:gdLst/>
          <a:ahLst/>
          <a:cxnLst/>
          <a:rect l="0" t="0" r="0" b="0"/>
          <a:pathLst>
            <a:path>
              <a:moveTo>
                <a:pt x="0" y="16830"/>
              </a:moveTo>
              <a:lnTo>
                <a:pt x="135168" y="1683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
            <a:lnSpc>
              <a:spcPct val="90000"/>
            </a:lnSpc>
            <a:spcBef>
              <a:spcPct val="0"/>
            </a:spcBef>
            <a:spcAft>
              <a:spcPct val="35000"/>
            </a:spcAft>
          </a:pPr>
          <a:endParaRPr lang="de-DE" sz="200" b="1" kern="1200">
            <a:solidFill>
              <a:schemeClr val="tx1"/>
            </a:solidFill>
          </a:endParaRPr>
        </a:p>
      </dsp:txBody>
      <dsp:txXfrm rot="10800000">
        <a:off x="3877952" y="3543125"/>
        <a:ext cx="6758" cy="6758"/>
      </dsp:txXfrm>
    </dsp:sp>
    <dsp:sp modelId="{DC410442-7406-2D44-B37E-49EA8176F994}">
      <dsp:nvSpPr>
        <dsp:cNvPr id="0" name=""/>
        <dsp:cNvSpPr/>
      </dsp:nvSpPr>
      <dsp:spPr>
        <a:xfrm>
          <a:off x="2913158" y="3613405"/>
          <a:ext cx="1863035" cy="1894790"/>
        </a:xfrm>
        <a:prstGeom prst="ellipse">
          <a:avLst/>
        </a:prstGeom>
        <a:solidFill>
          <a:schemeClr val="bg1">
            <a:lumMod val="8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b="1" kern="1200" dirty="0" smtClean="0">
              <a:solidFill>
                <a:schemeClr val="tx1"/>
              </a:solidFill>
            </a:rPr>
            <a:t>Archive / Museen</a:t>
          </a:r>
          <a:endParaRPr lang="de-DE" sz="1600" b="1" kern="1200" dirty="0">
            <a:solidFill>
              <a:schemeClr val="tx1"/>
            </a:solidFill>
          </a:endParaRPr>
        </a:p>
      </dsp:txBody>
      <dsp:txXfrm>
        <a:off x="3185993" y="3890891"/>
        <a:ext cx="1317365" cy="1339818"/>
      </dsp:txXfrm>
    </dsp:sp>
    <dsp:sp modelId="{36CB188B-F388-E240-B9AB-9774A4315041}">
      <dsp:nvSpPr>
        <dsp:cNvPr id="0" name=""/>
        <dsp:cNvSpPr/>
      </dsp:nvSpPr>
      <dsp:spPr>
        <a:xfrm rot="9259416">
          <a:off x="2880453" y="3093713"/>
          <a:ext cx="335687" cy="33660"/>
        </a:xfrm>
        <a:custGeom>
          <a:avLst/>
          <a:gdLst/>
          <a:ahLst/>
          <a:cxnLst/>
          <a:rect l="0" t="0" r="0" b="0"/>
          <a:pathLst>
            <a:path>
              <a:moveTo>
                <a:pt x="0" y="16830"/>
              </a:moveTo>
              <a:lnTo>
                <a:pt x="335687" y="1683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
            <a:lnSpc>
              <a:spcPct val="90000"/>
            </a:lnSpc>
            <a:spcBef>
              <a:spcPct val="0"/>
            </a:spcBef>
            <a:spcAft>
              <a:spcPct val="35000"/>
            </a:spcAft>
          </a:pPr>
          <a:endParaRPr lang="de-DE" sz="200" b="1" kern="1200">
            <a:solidFill>
              <a:schemeClr val="tx1"/>
            </a:solidFill>
          </a:endParaRPr>
        </a:p>
      </dsp:txBody>
      <dsp:txXfrm rot="10800000">
        <a:off x="3039905" y="3102151"/>
        <a:ext cx="16784" cy="16784"/>
      </dsp:txXfrm>
    </dsp:sp>
    <dsp:sp modelId="{DAC769CB-BC71-734F-90FF-70BA7E63B3BD}">
      <dsp:nvSpPr>
        <dsp:cNvPr id="0" name=""/>
        <dsp:cNvSpPr/>
      </dsp:nvSpPr>
      <dsp:spPr>
        <a:xfrm>
          <a:off x="1031776" y="2615370"/>
          <a:ext cx="1959728" cy="1987111"/>
        </a:xfrm>
        <a:prstGeom prst="ellipse">
          <a:avLst/>
        </a:prstGeom>
        <a:solidFill>
          <a:schemeClr val="bg1">
            <a:lumMod val="8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b="1" kern="1200" dirty="0" smtClean="0">
              <a:solidFill>
                <a:schemeClr val="tx1"/>
              </a:solidFill>
            </a:rPr>
            <a:t>Allg. öffentliche Bibliotheken</a:t>
          </a:r>
          <a:endParaRPr lang="de-DE" sz="1600" b="1" kern="1200" dirty="0">
            <a:solidFill>
              <a:schemeClr val="tx1"/>
            </a:solidFill>
          </a:endParaRPr>
        </a:p>
      </dsp:txBody>
      <dsp:txXfrm>
        <a:off x="1318772" y="2906376"/>
        <a:ext cx="1385736" cy="1405099"/>
      </dsp:txXfrm>
    </dsp:sp>
    <dsp:sp modelId="{E8AD0891-4E3B-8943-A0EA-7051A7D3057F}">
      <dsp:nvSpPr>
        <dsp:cNvPr id="0" name=""/>
        <dsp:cNvSpPr/>
      </dsp:nvSpPr>
      <dsp:spPr>
        <a:xfrm rot="12685716">
          <a:off x="2901682" y="2171897"/>
          <a:ext cx="363005" cy="33660"/>
        </a:xfrm>
        <a:custGeom>
          <a:avLst/>
          <a:gdLst/>
          <a:ahLst/>
          <a:cxnLst/>
          <a:rect l="0" t="0" r="0" b="0"/>
          <a:pathLst>
            <a:path>
              <a:moveTo>
                <a:pt x="0" y="16830"/>
              </a:moveTo>
              <a:lnTo>
                <a:pt x="363005" y="1683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rot="10800000">
        <a:off x="3074109" y="2179652"/>
        <a:ext cx="18150" cy="18150"/>
      </dsp:txXfrm>
    </dsp:sp>
    <dsp:sp modelId="{C06FC2D7-6816-DD43-AB92-1718FF13E32A}">
      <dsp:nvSpPr>
        <dsp:cNvPr id="0" name=""/>
        <dsp:cNvSpPr/>
      </dsp:nvSpPr>
      <dsp:spPr>
        <a:xfrm>
          <a:off x="1152128" y="614924"/>
          <a:ext cx="1911396" cy="1955547"/>
        </a:xfrm>
        <a:prstGeom prst="ellipse">
          <a:avLst/>
        </a:prstGeom>
        <a:solidFill>
          <a:schemeClr val="bg1">
            <a:lumMod val="8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b="1" kern="1200" dirty="0" smtClean="0">
              <a:solidFill>
                <a:schemeClr val="tx1"/>
              </a:solidFill>
            </a:rPr>
            <a:t>Firmen-bibliotheken</a:t>
          </a:r>
          <a:endParaRPr lang="de-DE" sz="1600" b="1" kern="1200" dirty="0">
            <a:solidFill>
              <a:schemeClr val="tx1"/>
            </a:solidFill>
          </a:endParaRPr>
        </a:p>
      </dsp:txBody>
      <dsp:txXfrm>
        <a:off x="1432045" y="901307"/>
        <a:ext cx="1351562" cy="1382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8B209-D898-414E-8DC9-4FA75A8423A9}">
      <dsp:nvSpPr>
        <dsp:cNvPr id="0" name=""/>
        <dsp:cNvSpPr/>
      </dsp:nvSpPr>
      <dsp:spPr>
        <a:xfrm>
          <a:off x="2350876" y="0"/>
          <a:ext cx="2736304" cy="2736304"/>
        </a:xfrm>
        <a:prstGeom prst="triangle">
          <a:avLst/>
        </a:prstGeom>
        <a:solidFill>
          <a:srgbClr val="5D86F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smtClean="0">
              <a:solidFill>
                <a:schemeClr val="tx1"/>
              </a:solidFill>
            </a:rPr>
            <a:t>Umsetzung in der Praxis</a:t>
          </a:r>
          <a:endParaRPr lang="de-DE" sz="1600" b="1" kern="1200" dirty="0">
            <a:solidFill>
              <a:schemeClr val="tx1"/>
            </a:solidFill>
          </a:endParaRPr>
        </a:p>
      </dsp:txBody>
      <dsp:txXfrm>
        <a:off x="3034952" y="1368152"/>
        <a:ext cx="1368152" cy="1368152"/>
      </dsp:txXfrm>
    </dsp:sp>
    <dsp:sp modelId="{A84D68D0-7460-9B40-B44C-8F3FCCEE0C17}">
      <dsp:nvSpPr>
        <dsp:cNvPr id="0" name=""/>
        <dsp:cNvSpPr/>
      </dsp:nvSpPr>
      <dsp:spPr>
        <a:xfrm>
          <a:off x="972108" y="2736304"/>
          <a:ext cx="2736304" cy="2736304"/>
        </a:xfrm>
        <a:prstGeom prst="triangle">
          <a:avLst/>
        </a:prstGeom>
        <a:solidFill>
          <a:srgbClr val="6699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smtClean="0">
              <a:solidFill>
                <a:srgbClr val="000000"/>
              </a:solidFill>
            </a:rPr>
            <a:t>Heraus-forderungen </a:t>
          </a:r>
          <a:r>
            <a:rPr lang="de-DE" sz="1600" b="1" kern="1200" dirty="0" err="1" smtClean="0">
              <a:solidFill>
                <a:srgbClr val="000000"/>
              </a:solidFill>
            </a:rPr>
            <a:t>identifi</a:t>
          </a:r>
          <a:r>
            <a:rPr lang="de-DE" sz="1600" b="1" kern="1200" dirty="0" smtClean="0">
              <a:solidFill>
                <a:srgbClr val="000000"/>
              </a:solidFill>
            </a:rPr>
            <a:t>-zieren</a:t>
          </a:r>
          <a:endParaRPr lang="de-DE" sz="1600" b="1" kern="1200" dirty="0">
            <a:solidFill>
              <a:srgbClr val="000000"/>
            </a:solidFill>
          </a:endParaRPr>
        </a:p>
      </dsp:txBody>
      <dsp:txXfrm>
        <a:off x="1656184" y="4104456"/>
        <a:ext cx="1368152" cy="1368152"/>
      </dsp:txXfrm>
    </dsp:sp>
    <dsp:sp modelId="{2A8E0D62-D743-EE49-A869-5DFAF8A3133C}">
      <dsp:nvSpPr>
        <dsp:cNvPr id="0" name=""/>
        <dsp:cNvSpPr/>
      </dsp:nvSpPr>
      <dsp:spPr>
        <a:xfrm rot="10800000">
          <a:off x="2340260" y="2736304"/>
          <a:ext cx="2736304" cy="2736304"/>
        </a:xfrm>
        <a:prstGeom prst="triangle">
          <a:avLst/>
        </a:prstGeom>
        <a:solidFill>
          <a:schemeClr val="accent1">
            <a:shade val="50000"/>
            <a:hueOff val="-637709"/>
            <a:satOff val="-51179"/>
            <a:lumOff val="5066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de-DE" sz="1200" b="1" kern="1200" dirty="0" smtClean="0">
            <a:solidFill>
              <a:srgbClr val="000000"/>
            </a:solidFill>
          </a:endParaRPr>
        </a:p>
        <a:p>
          <a:pPr lvl="0" algn="ctr" defTabSz="533400">
            <a:lnSpc>
              <a:spcPct val="90000"/>
            </a:lnSpc>
            <a:spcBef>
              <a:spcPct val="0"/>
            </a:spcBef>
            <a:spcAft>
              <a:spcPct val="35000"/>
            </a:spcAft>
          </a:pPr>
          <a:r>
            <a:rPr lang="de-DE" sz="1600" b="1" kern="1200" dirty="0" smtClean="0">
              <a:solidFill>
                <a:srgbClr val="000000"/>
              </a:solidFill>
            </a:rPr>
            <a:t>Konzept(</a:t>
          </a:r>
          <a:r>
            <a:rPr lang="de-DE" sz="1600" b="1" kern="1200" dirty="0" err="1" smtClean="0">
              <a:solidFill>
                <a:srgbClr val="000000"/>
              </a:solidFill>
            </a:rPr>
            <a:t>e</a:t>
          </a:r>
          <a:r>
            <a:rPr lang="de-DE" sz="1600" b="1" kern="1200" dirty="0" smtClean="0">
              <a:solidFill>
                <a:srgbClr val="000000"/>
              </a:solidFill>
            </a:rPr>
            <a:t>) entwerfen</a:t>
          </a:r>
          <a:endParaRPr lang="de-DE" sz="1600" b="1" kern="1200" dirty="0">
            <a:solidFill>
              <a:srgbClr val="000000"/>
            </a:solidFill>
          </a:endParaRPr>
        </a:p>
      </dsp:txBody>
      <dsp:txXfrm rot="10800000">
        <a:off x="3024336" y="2736304"/>
        <a:ext cx="1368152" cy="1368152"/>
      </dsp:txXfrm>
    </dsp:sp>
    <dsp:sp modelId="{B9E7EB22-ED85-7C4D-A810-11C6CB23CECE}">
      <dsp:nvSpPr>
        <dsp:cNvPr id="0" name=""/>
        <dsp:cNvSpPr/>
      </dsp:nvSpPr>
      <dsp:spPr>
        <a:xfrm>
          <a:off x="3708412" y="2736304"/>
          <a:ext cx="2736304" cy="2736304"/>
        </a:xfrm>
        <a:prstGeom prst="triangle">
          <a:avLst/>
        </a:prstGeom>
        <a:solidFill>
          <a:srgbClr val="6699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smtClean="0">
              <a:solidFill>
                <a:srgbClr val="000000"/>
              </a:solidFill>
            </a:rPr>
            <a:t>Vision(en) ausmalen</a:t>
          </a:r>
          <a:endParaRPr lang="de-DE" sz="1600" b="1" kern="1200" dirty="0">
            <a:solidFill>
              <a:srgbClr val="000000"/>
            </a:solidFill>
          </a:endParaRPr>
        </a:p>
      </dsp:txBody>
      <dsp:txXfrm>
        <a:off x="4392488" y="4104456"/>
        <a:ext cx="1368152" cy="1368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6.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de-CH"/>
          </a:p>
        </p:txBody>
      </p:sp>
      <p:sp>
        <p:nvSpPr>
          <p:cNvPr id="67587"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CH"/>
          </a:p>
        </p:txBody>
      </p:sp>
      <p:sp>
        <p:nvSpPr>
          <p:cNvPr id="67588"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de-CH"/>
          </a:p>
        </p:txBody>
      </p:sp>
      <p:sp>
        <p:nvSpPr>
          <p:cNvPr id="67589"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3908983-6DE2-4D51-B85B-16722D979A86}" type="slidenum">
              <a:rPr lang="de-CH"/>
              <a:pPr/>
              <a:t>‹Nr.›</a:t>
            </a:fld>
            <a:endParaRPr lang="de-CH"/>
          </a:p>
        </p:txBody>
      </p:sp>
    </p:spTree>
    <p:extLst>
      <p:ext uri="{BB962C8B-B14F-4D97-AF65-F5344CB8AC3E}">
        <p14:creationId xmlns:p14="http://schemas.microsoft.com/office/powerpoint/2010/main" val="1398132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13315"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331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13318"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13319"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E1147F0-C0BC-457B-B4ED-49D864D14AA7}" type="slidenum">
              <a:rPr lang="en-US"/>
              <a:pPr/>
              <a:t>‹Nr.›</a:t>
            </a:fld>
            <a:endParaRPr lang="en-US"/>
          </a:p>
        </p:txBody>
      </p:sp>
    </p:spTree>
    <p:extLst>
      <p:ext uri="{BB962C8B-B14F-4D97-AF65-F5344CB8AC3E}">
        <p14:creationId xmlns:p14="http://schemas.microsoft.com/office/powerpoint/2010/main" val="20586884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6E1147F0-C0BC-457B-B4ED-49D864D14AA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26</a:t>
            </a:fld>
            <a:endParaRPr lang="en-US"/>
          </a:p>
        </p:txBody>
      </p:sp>
    </p:spTree>
    <p:extLst>
      <p:ext uri="{BB962C8B-B14F-4D97-AF65-F5344CB8AC3E}">
        <p14:creationId xmlns:p14="http://schemas.microsoft.com/office/powerpoint/2010/main" val="3022697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1" indent="-342900"/>
            <a:endParaRPr lang="de-CH" dirty="0" smtClean="0"/>
          </a:p>
          <a:p>
            <a:pPr marL="0" marR="0" lvl="1" indent="0" algn="l" defTabSz="914400" rtl="0" eaLnBrk="1" fontAlgn="base" latinLnBrk="0" hangingPunct="1">
              <a:lnSpc>
                <a:spcPct val="100000"/>
              </a:lnSpc>
              <a:spcBef>
                <a:spcPct val="30000"/>
              </a:spcBef>
              <a:spcAft>
                <a:spcPct val="0"/>
              </a:spcAft>
              <a:buClrTx/>
              <a:buSzTx/>
              <a:buFontTx/>
              <a:buNone/>
              <a:tabLst/>
              <a:defRPr/>
            </a:pPr>
            <a:endParaRPr lang="de-CH" dirty="0" smtClean="0"/>
          </a:p>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27</a:t>
            </a:fld>
            <a:endParaRPr lang="en-US"/>
          </a:p>
        </p:txBody>
      </p:sp>
    </p:spTree>
    <p:extLst>
      <p:ext uri="{BB962C8B-B14F-4D97-AF65-F5344CB8AC3E}">
        <p14:creationId xmlns:p14="http://schemas.microsoft.com/office/powerpoint/2010/main" val="1162404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44A88A4B-D173-D445-ACE2-069BE95B883E}" type="slidenum">
              <a:rPr lang="en-US" smtClean="0"/>
              <a:pPr/>
              <a:t>28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17D04F2B-36F3-4185-A87E-E6D50150C696}" type="slidenum">
              <a:rPr lang="en-US" smtClean="0"/>
              <a:pPr/>
              <a:t>29</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06463" y="4714876"/>
            <a:ext cx="4984750" cy="4467225"/>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02AD454-F47E-4888-AE25-6E421B3070F5}" type="slidenum">
              <a:rPr lang="en-US" smtClean="0"/>
              <a:pPr/>
              <a:t>30</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06463" y="4714876"/>
            <a:ext cx="4984750" cy="4467225"/>
          </a:xfrm>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6A107A72-0A97-46FC-A63F-70FBBF0C308A}" type="slidenum">
              <a:rPr lang="en-US" smtClean="0"/>
              <a:pPr/>
              <a:t>31</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06463" y="4714876"/>
            <a:ext cx="4984750" cy="4467225"/>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EC6C76E6-C06C-462D-9988-E0546F97F910}" type="slidenum">
              <a:rPr lang="en-US" smtClean="0"/>
              <a:pPr/>
              <a:t>32</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06463" y="4714876"/>
            <a:ext cx="4984750" cy="4467225"/>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9D6C567-547F-4619-85AF-15986D2B49F3}" type="slidenum">
              <a:rPr lang="en-US" smtClean="0"/>
              <a:pPr/>
              <a:t>33</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06463" y="4714876"/>
            <a:ext cx="4984750" cy="4467225"/>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34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44A88A4B-D173-D445-ACE2-069BE95B883E}" type="slidenum">
              <a:rPr lang="en-US" smtClean="0"/>
              <a:pPr/>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6</a:t>
            </a:fld>
            <a:endParaRPr lang="en-US"/>
          </a:p>
        </p:txBody>
      </p:sp>
    </p:spTree>
    <p:extLst>
      <p:ext uri="{BB962C8B-B14F-4D97-AF65-F5344CB8AC3E}">
        <p14:creationId xmlns:p14="http://schemas.microsoft.com/office/powerpoint/2010/main" val="1770847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44A88A4B-D173-D445-ACE2-069BE95B883E}" type="slidenum">
              <a:rPr lang="en-US" smtClean="0"/>
              <a:pPr/>
              <a:t>40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44A88A4B-D173-D445-ACE2-069BE95B883E}" type="slidenum">
              <a:rPr lang="en-US" smtClean="0"/>
              <a:pPr/>
              <a:t>41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44A88A4B-D173-D445-ACE2-069BE95B883E}" type="slidenum">
              <a:rPr lang="en-US" smtClean="0"/>
              <a:pPr/>
              <a:t>42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p:cNvSpPr>
            <a:spLocks noGrp="1" noRot="1" noChangeAspect="1" noTextEdit="1"/>
          </p:cNvSpPr>
          <p:nvPr>
            <p:ph type="sldImg"/>
          </p:nvPr>
        </p:nvSpPr>
        <p:spPr>
          <a:ln/>
        </p:spPr>
      </p:sp>
      <p:sp>
        <p:nvSpPr>
          <p:cNvPr id="522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
        <p:nvSpPr>
          <p:cNvPr id="5222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9D8F0B-00C9-5E42-B09A-833B48FB8B73}" type="slidenum">
              <a:rPr lang="en-US" sz="1200"/>
              <a:pPr eaLnBrk="1" hangingPunct="1"/>
              <a:t>44</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p:cNvSpPr>
            <a:spLocks noGrp="1" noRot="1" noChangeAspect="1" noTextEdit="1"/>
          </p:cNvSpPr>
          <p:nvPr>
            <p:ph type="sldImg"/>
          </p:nvPr>
        </p:nvSpPr>
        <p:spPr>
          <a:ln/>
        </p:spPr>
      </p:sp>
      <p:sp>
        <p:nvSpPr>
          <p:cNvPr id="542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
        <p:nvSpPr>
          <p:cNvPr id="5427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D98060-D202-AC42-AD15-17C0F3F60878}" type="slidenum">
              <a:rPr lang="en-US" sz="1200"/>
              <a:pPr eaLnBrk="1" hangingPunct="1"/>
              <a:t>45</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48</a:t>
            </a:fld>
            <a:endParaRPr lang="en-US"/>
          </a:p>
        </p:txBody>
      </p:sp>
    </p:spTree>
    <p:extLst>
      <p:ext uri="{BB962C8B-B14F-4D97-AF65-F5344CB8AC3E}">
        <p14:creationId xmlns:p14="http://schemas.microsoft.com/office/powerpoint/2010/main" val="2017354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de-CH" dirty="0" smtClean="0"/>
          </a:p>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49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58677D-ED3C-834E-A180-B2402F4D4FDD}" type="slidenum">
              <a:rPr lang="en-US"/>
              <a:pPr/>
              <a:t>52</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06141" y="4714122"/>
            <a:ext cx="4985393" cy="4468099"/>
          </a:xfrm>
          <a:noFill/>
          <a:ln/>
        </p:spPr>
        <p:txBody>
          <a:bodyPr/>
          <a:lstStyle/>
          <a:p>
            <a:pPr eaLnBrk="1" hangingPunct="1"/>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58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60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9E1E65-AB04-8A4C-BCCD-1E56B4A14F27}" type="slidenum">
              <a:rPr lang="en-US" smtClean="0"/>
              <a:pPr/>
              <a:t>9</a:t>
            </a:fld>
            <a:endParaRPr lang="en-US"/>
          </a:p>
        </p:txBody>
      </p:sp>
    </p:spTree>
    <p:extLst>
      <p:ext uri="{BB962C8B-B14F-4D97-AF65-F5344CB8AC3E}">
        <p14:creationId xmlns:p14="http://schemas.microsoft.com/office/powerpoint/2010/main" val="3534408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44A88A4B-D173-D445-ACE2-069BE95B883E}" type="slidenum">
              <a:rPr lang="en-US" smtClean="0"/>
              <a:pPr/>
              <a:t>61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55000" lnSpcReduction="20000"/>
          </a:bodyPr>
          <a:lstStyle/>
          <a:p>
            <a:pPr marL="216233" indent="-216233"/>
            <a:endParaRPr lang="de-DE" dirty="0"/>
          </a:p>
        </p:txBody>
      </p:sp>
      <p:sp>
        <p:nvSpPr>
          <p:cNvPr id="4" name="Foliennummernplatzhalter 3"/>
          <p:cNvSpPr>
            <a:spLocks noGrp="1"/>
          </p:cNvSpPr>
          <p:nvPr>
            <p:ph type="sldNum" sz="quarter" idx="10"/>
          </p:nvPr>
        </p:nvSpPr>
        <p:spPr/>
        <p:txBody>
          <a:bodyPr/>
          <a:lstStyle/>
          <a:p>
            <a:fld id="{44A88A4B-D173-D445-ACE2-069BE95B883E}" type="slidenum">
              <a:rPr lang="en-US" smtClean="0"/>
              <a:pPr/>
              <a:t>63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p:cNvSpPr>
          <p:nvPr>
            <p:ph type="sldImg"/>
          </p:nvPr>
        </p:nvSpPr>
        <p:spPr>
          <a:ln/>
        </p:spPr>
      </p:sp>
      <p:sp>
        <p:nvSpPr>
          <p:cNvPr id="45059" name="Notizenplatzhalter 2"/>
          <p:cNvSpPr>
            <a:spLocks noGrp="1"/>
          </p:cNvSpPr>
          <p:nvPr>
            <p:ph type="body" idx="1"/>
          </p:nvPr>
        </p:nvSpPr>
        <p:spPr>
          <a:noFill/>
          <a:ln/>
        </p:spPr>
        <p:txBody>
          <a:bodyPr/>
          <a:lstStyle/>
          <a:p>
            <a:endParaRPr lang="de-DE" dirty="0" smtClean="0">
              <a:latin typeface="Times New Roman" charset="0"/>
            </a:endParaRPr>
          </a:p>
        </p:txBody>
      </p:sp>
      <p:sp>
        <p:nvSpPr>
          <p:cNvPr id="45060" name="Foliennummernplatzhalter 3"/>
          <p:cNvSpPr>
            <a:spLocks noGrp="1"/>
          </p:cNvSpPr>
          <p:nvPr>
            <p:ph type="sldNum" sz="quarter" idx="5"/>
          </p:nvPr>
        </p:nvSpPr>
        <p:spPr>
          <a:noFill/>
        </p:spPr>
        <p:txBody>
          <a:bodyPr/>
          <a:lstStyle/>
          <a:p>
            <a:fld id="{E33C9A77-29CF-E745-95F0-38C11DFB1272}" type="slidenum">
              <a:rPr lang="en-US" smtClean="0"/>
              <a:pPr/>
              <a:t>64</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p:cNvSpPr>
          <p:nvPr>
            <p:ph type="sldImg"/>
          </p:nvPr>
        </p:nvSpPr>
        <p:spPr>
          <a:ln/>
        </p:spPr>
      </p:sp>
      <p:sp>
        <p:nvSpPr>
          <p:cNvPr id="47107" name="Notizenplatzhalter 2"/>
          <p:cNvSpPr>
            <a:spLocks noGrp="1"/>
          </p:cNvSpPr>
          <p:nvPr>
            <p:ph type="body" idx="1"/>
          </p:nvPr>
        </p:nvSpPr>
        <p:spPr>
          <a:noFill/>
          <a:ln/>
        </p:spPr>
        <p:txBody>
          <a:bodyPr/>
          <a:lstStyle/>
          <a:p>
            <a:pPr defTabSz="864931" fontAlgn="base">
              <a:spcBef>
                <a:spcPct val="30000"/>
              </a:spcBef>
              <a:spcAft>
                <a:spcPct val="0"/>
              </a:spcAft>
              <a:defRPr/>
            </a:pPr>
            <a:endParaRPr lang="de-DE" sz="1100" dirty="0">
              <a:latin typeface="Arial" charset="0"/>
            </a:endParaRPr>
          </a:p>
        </p:txBody>
      </p:sp>
      <p:sp>
        <p:nvSpPr>
          <p:cNvPr id="47108" name="Foliennummernplatzhalter 3"/>
          <p:cNvSpPr>
            <a:spLocks noGrp="1"/>
          </p:cNvSpPr>
          <p:nvPr>
            <p:ph type="sldNum" sz="quarter" idx="5"/>
          </p:nvPr>
        </p:nvSpPr>
        <p:spPr>
          <a:noFill/>
        </p:spPr>
        <p:txBody>
          <a:bodyPr/>
          <a:lstStyle/>
          <a:p>
            <a:fld id="{8ADCD725-3B13-EE48-A711-48A9AA18E7F0}" type="slidenum">
              <a:rPr lang="en-US" smtClean="0"/>
              <a:pPr/>
              <a:t>65</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p:cNvSpPr>
          <p:nvPr>
            <p:ph type="sldImg"/>
          </p:nvPr>
        </p:nvSpPr>
        <p:spPr>
          <a:ln/>
        </p:spPr>
      </p:sp>
      <p:sp>
        <p:nvSpPr>
          <p:cNvPr id="47107" name="Notizenplatzhalter 2"/>
          <p:cNvSpPr>
            <a:spLocks noGrp="1"/>
          </p:cNvSpPr>
          <p:nvPr>
            <p:ph type="body" idx="1"/>
          </p:nvPr>
        </p:nvSpPr>
        <p:spPr>
          <a:noFill/>
          <a:ln/>
        </p:spPr>
        <p:txBody>
          <a:bodyPr/>
          <a:lstStyle/>
          <a:p>
            <a:endParaRPr lang="de-DE" dirty="0" smtClean="0">
              <a:latin typeface="Times New Roman" charset="0"/>
            </a:endParaRPr>
          </a:p>
        </p:txBody>
      </p:sp>
      <p:sp>
        <p:nvSpPr>
          <p:cNvPr id="47108" name="Foliennummernplatzhalter 3"/>
          <p:cNvSpPr>
            <a:spLocks noGrp="1"/>
          </p:cNvSpPr>
          <p:nvPr>
            <p:ph type="sldNum" sz="quarter" idx="5"/>
          </p:nvPr>
        </p:nvSpPr>
        <p:spPr>
          <a:noFill/>
        </p:spPr>
        <p:txBody>
          <a:bodyPr/>
          <a:lstStyle/>
          <a:p>
            <a:fld id="{8ADCD725-3B13-EE48-A711-48A9AA18E7F0}" type="slidenum">
              <a:rPr lang="en-US" smtClean="0"/>
              <a:pPr/>
              <a:t>69</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70</a:t>
            </a:fld>
            <a:endParaRPr lang="en-US"/>
          </a:p>
        </p:txBody>
      </p:sp>
    </p:spTree>
    <p:extLst>
      <p:ext uri="{BB962C8B-B14F-4D97-AF65-F5344CB8AC3E}">
        <p14:creationId xmlns:p14="http://schemas.microsoft.com/office/powerpoint/2010/main" val="1009216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sz="1600" dirty="0" smtClean="0"/>
          </a:p>
        </p:txBody>
      </p:sp>
      <p:sp>
        <p:nvSpPr>
          <p:cNvPr id="4" name="Foliennummernplatzhalter 3"/>
          <p:cNvSpPr>
            <a:spLocks noGrp="1"/>
          </p:cNvSpPr>
          <p:nvPr>
            <p:ph type="sldNum" sz="quarter" idx="10"/>
          </p:nvPr>
        </p:nvSpPr>
        <p:spPr/>
        <p:txBody>
          <a:bodyPr/>
          <a:lstStyle/>
          <a:p>
            <a:fld id="{6E1147F0-C0BC-457B-B4ED-49D864D14AA7}" type="slidenum">
              <a:rPr lang="en-US" smtClean="0"/>
              <a:pPr/>
              <a:t>71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72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a:ln/>
        </p:spPr>
      </p:sp>
      <p:sp>
        <p:nvSpPr>
          <p:cNvPr id="64515" name="Notizenplatzhalter 2"/>
          <p:cNvSpPr>
            <a:spLocks noGrp="1"/>
          </p:cNvSpPr>
          <p:nvPr>
            <p:ph type="body" idx="1"/>
          </p:nvPr>
        </p:nvSpPr>
        <p:spPr>
          <a:noFill/>
          <a:ln/>
        </p:spPr>
        <p:txBody>
          <a:bodyPr/>
          <a:lstStyle/>
          <a:p>
            <a:endParaRPr lang="en-US" dirty="0">
              <a:latin typeface="Times New Roman" charset="0"/>
            </a:endParaRPr>
          </a:p>
        </p:txBody>
      </p:sp>
      <p:sp>
        <p:nvSpPr>
          <p:cNvPr id="64516" name="Foliennummernplatzhalter 3"/>
          <p:cNvSpPr>
            <a:spLocks noGrp="1"/>
          </p:cNvSpPr>
          <p:nvPr>
            <p:ph type="sldNum" sz="quarter" idx="5"/>
          </p:nvPr>
        </p:nvSpPr>
        <p:spPr>
          <a:noFill/>
        </p:spPr>
        <p:txBody>
          <a:bodyPr/>
          <a:lstStyle/>
          <a:p>
            <a:fld id="{7D347FDD-C97E-F04E-8CCF-602270DA290C}" type="slidenum">
              <a:rPr lang="de-CH"/>
              <a:pPr/>
              <a:t>73</a:t>
            </a:fld>
            <a:endParaRPr lang="de-CH"/>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sz="1600" dirty="0" smtClean="0"/>
          </a:p>
        </p:txBody>
      </p:sp>
      <p:sp>
        <p:nvSpPr>
          <p:cNvPr id="4" name="Foliennummernplatzhalter 3"/>
          <p:cNvSpPr>
            <a:spLocks noGrp="1"/>
          </p:cNvSpPr>
          <p:nvPr>
            <p:ph type="sldNum" sz="quarter" idx="10"/>
          </p:nvPr>
        </p:nvSpPr>
        <p:spPr/>
        <p:txBody>
          <a:bodyPr/>
          <a:lstStyle/>
          <a:p>
            <a:fld id="{6E1147F0-C0BC-457B-B4ED-49D864D14AA7}" type="slidenum">
              <a:rPr lang="en-US" smtClean="0"/>
              <a:pPr/>
              <a:t>78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12</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83</a:t>
            </a:fld>
            <a:endParaRPr lang="en-US"/>
          </a:p>
        </p:txBody>
      </p:sp>
    </p:spTree>
    <p:extLst>
      <p:ext uri="{BB962C8B-B14F-4D97-AF65-F5344CB8AC3E}">
        <p14:creationId xmlns:p14="http://schemas.microsoft.com/office/powerpoint/2010/main" val="1770847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AA9E1E65-AB04-8A4C-BCCD-1E56B4A14F27}" type="slidenum">
              <a:rPr lang="en-US" smtClean="0"/>
              <a:pPr/>
              <a:t>84</a:t>
            </a:fld>
            <a:endParaRPr lang="en-US"/>
          </a:p>
        </p:txBody>
      </p:sp>
    </p:spTree>
    <p:extLst>
      <p:ext uri="{BB962C8B-B14F-4D97-AF65-F5344CB8AC3E}">
        <p14:creationId xmlns:p14="http://schemas.microsoft.com/office/powerpoint/2010/main" val="14458378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85</a:t>
            </a:fld>
            <a:endParaRPr lang="en-US"/>
          </a:p>
        </p:txBody>
      </p:sp>
    </p:spTree>
    <p:extLst>
      <p:ext uri="{BB962C8B-B14F-4D97-AF65-F5344CB8AC3E}">
        <p14:creationId xmlns:p14="http://schemas.microsoft.com/office/powerpoint/2010/main" val="3287746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86</a:t>
            </a:fld>
            <a:endParaRPr lang="en-US"/>
          </a:p>
        </p:txBody>
      </p:sp>
    </p:spTree>
    <p:extLst>
      <p:ext uri="{BB962C8B-B14F-4D97-AF65-F5344CB8AC3E}">
        <p14:creationId xmlns:p14="http://schemas.microsoft.com/office/powerpoint/2010/main" val="16092010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87</a:t>
            </a:fld>
            <a:endParaRPr lang="en-US"/>
          </a:p>
        </p:txBody>
      </p:sp>
    </p:spTree>
    <p:extLst>
      <p:ext uri="{BB962C8B-B14F-4D97-AF65-F5344CB8AC3E}">
        <p14:creationId xmlns:p14="http://schemas.microsoft.com/office/powerpoint/2010/main" val="1446921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88</a:t>
            </a:fld>
            <a:endParaRPr lang="en-US"/>
          </a:p>
        </p:txBody>
      </p:sp>
    </p:spTree>
    <p:extLst>
      <p:ext uri="{BB962C8B-B14F-4D97-AF65-F5344CB8AC3E}">
        <p14:creationId xmlns:p14="http://schemas.microsoft.com/office/powerpoint/2010/main" val="450057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89</a:t>
            </a:fld>
            <a:endParaRPr lang="en-US"/>
          </a:p>
        </p:txBody>
      </p:sp>
    </p:spTree>
    <p:extLst>
      <p:ext uri="{BB962C8B-B14F-4D97-AF65-F5344CB8AC3E}">
        <p14:creationId xmlns:p14="http://schemas.microsoft.com/office/powerpoint/2010/main" val="1811356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90</a:t>
            </a:fld>
            <a:endParaRPr lang="en-US"/>
          </a:p>
        </p:txBody>
      </p:sp>
    </p:spTree>
    <p:extLst>
      <p:ext uri="{BB962C8B-B14F-4D97-AF65-F5344CB8AC3E}">
        <p14:creationId xmlns:p14="http://schemas.microsoft.com/office/powerpoint/2010/main" val="1955260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93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dirty="0" smtClean="0"/>
              <a:t>Information </a:t>
            </a:r>
            <a:r>
              <a:rPr lang="de-DE" dirty="0" err="1" smtClean="0"/>
              <a:t>Literacy</a:t>
            </a:r>
            <a:r>
              <a:rPr lang="de-DE" dirty="0" smtClean="0"/>
              <a:t> </a:t>
            </a:r>
            <a:r>
              <a:rPr lang="de-DE" dirty="0" err="1" smtClean="0"/>
              <a:t>Fatigue</a:t>
            </a:r>
            <a:r>
              <a:rPr lang="de-DE" dirty="0" smtClean="0"/>
              <a:t> Syndrom</a:t>
            </a:r>
          </a:p>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101</a:t>
            </a:fld>
            <a:endParaRPr lang="en-US"/>
          </a:p>
        </p:txBody>
      </p:sp>
    </p:spTree>
    <p:extLst>
      <p:ext uri="{BB962C8B-B14F-4D97-AF65-F5344CB8AC3E}">
        <p14:creationId xmlns:p14="http://schemas.microsoft.com/office/powerpoint/2010/main" val="4279478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13</a:t>
            </a:fld>
            <a:endParaRPr lang="en-US"/>
          </a:p>
        </p:txBody>
      </p:sp>
    </p:spTree>
    <p:extLst>
      <p:ext uri="{BB962C8B-B14F-4D97-AF65-F5344CB8AC3E}">
        <p14:creationId xmlns:p14="http://schemas.microsoft.com/office/powerpoint/2010/main" val="2588628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aseline="0" dirty="0" smtClean="0"/>
              <a:t>...</a:t>
            </a:r>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102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baseline="0" dirty="0" smtClean="0"/>
          </a:p>
        </p:txBody>
      </p:sp>
      <p:sp>
        <p:nvSpPr>
          <p:cNvPr id="4" name="Foliennummernplatzhalter 3"/>
          <p:cNvSpPr>
            <a:spLocks noGrp="1"/>
          </p:cNvSpPr>
          <p:nvPr>
            <p:ph type="sldNum" sz="quarter" idx="10"/>
          </p:nvPr>
        </p:nvSpPr>
        <p:spPr/>
        <p:txBody>
          <a:bodyPr/>
          <a:lstStyle/>
          <a:p>
            <a:fld id="{6E1147F0-C0BC-457B-B4ED-49D864D14AA7}" type="slidenum">
              <a:rPr lang="en-US" smtClean="0"/>
              <a:pPr/>
              <a:t>103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lvl="1">
              <a:buClr>
                <a:srgbClr val="99CC00"/>
              </a:buClr>
              <a:defRPr/>
            </a:pPr>
            <a:r>
              <a:rPr lang="de-CH" sz="2000" dirty="0" smtClean="0">
                <a:latin typeface="Verdana" pitchFamily="34" charset="0"/>
              </a:rPr>
              <a:t>Stellen Sie Fragen!</a:t>
            </a:r>
            <a:r>
              <a:rPr lang="de-CH" sz="2000" baseline="0" dirty="0" smtClean="0">
                <a:latin typeface="Verdana" pitchFamily="34" charset="0"/>
              </a:rPr>
              <a:t> Hinterfragen sie! Diskutieren sie!</a:t>
            </a:r>
            <a:endParaRPr lang="de-CH" sz="2000" dirty="0" smtClean="0">
              <a:latin typeface="Verdana" pitchFamily="34" charset="0"/>
            </a:endParaRPr>
          </a:p>
          <a:p>
            <a:endParaRPr lang="de-CH" sz="2000" dirty="0" smtClean="0">
              <a:latin typeface="Verdana" pitchFamily="34" charset="0"/>
            </a:endParaRPr>
          </a:p>
          <a:p>
            <a:r>
              <a:rPr lang="de-CH" dirty="0" smtClean="0">
                <a:latin typeface="Verdana" pitchFamily="34" charset="0"/>
              </a:rPr>
              <a:t>Nicht nur die Technologie oder Anwendung allein ist ausschlaggebend sondern heute eher die kritische Betrachtung / Auseinandersetzung der Komplexität von all diesen Entwicklungen. Wir sind heute an einem Punkt angelangt, wo wir die Entwicklungen kritisch</a:t>
            </a:r>
            <a:r>
              <a:rPr lang="de-CH" baseline="0" dirty="0" smtClean="0">
                <a:latin typeface="Verdana" pitchFamily="34" charset="0"/>
              </a:rPr>
              <a:t> hinterfragen müssen. Viele Anwendungen machen uns zwar das Leben leichter, doch wir bezahlen auch dafür – nicht mit Geld aber mit unseren persönlichen Daten. </a:t>
            </a:r>
            <a:endParaRPr lang="de-CH" dirty="0" smtClean="0">
              <a:latin typeface="Verdana" pitchFamily="34" charset="0"/>
            </a:endParaRPr>
          </a:p>
          <a:p>
            <a:endParaRPr lang="en-US" dirty="0" smtClean="0"/>
          </a:p>
          <a:p>
            <a:pPr lvl="1">
              <a:buClr>
                <a:srgbClr val="99CC00"/>
              </a:buClr>
              <a:defRPr/>
            </a:pPr>
            <a:endParaRPr lang="de-CH" dirty="0" smtClean="0">
              <a:latin typeface="Verdana" pitchFamily="34" charset="0"/>
            </a:endParaRPr>
          </a:p>
          <a:p>
            <a:endParaRPr lang="de-DE" dirty="0"/>
          </a:p>
        </p:txBody>
      </p:sp>
      <p:sp>
        <p:nvSpPr>
          <p:cNvPr id="4" name="Foliennummernplatzhalter 3"/>
          <p:cNvSpPr>
            <a:spLocks noGrp="1"/>
          </p:cNvSpPr>
          <p:nvPr>
            <p:ph type="sldNum" sz="quarter" idx="10"/>
          </p:nvPr>
        </p:nvSpPr>
        <p:spPr/>
        <p:txBody>
          <a:bodyPr/>
          <a:lstStyle/>
          <a:p>
            <a:fld id="{6E1147F0-C0BC-457B-B4ED-49D864D14AA7}" type="slidenum">
              <a:rPr lang="en-US" smtClean="0"/>
              <a:pPr/>
              <a:t>104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C61C7-AE87-4636-AA8E-EAF86E2D01AB}" type="slidenum">
              <a:rPr lang="en-US"/>
              <a:pPr/>
              <a:t>106</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9CDA3-CCB4-1848-90B4-D117B2A540DE}" type="slidenum">
              <a:rPr lang="en-US"/>
              <a:pPr/>
              <a:t>15</a:t>
            </a:fld>
            <a:endParaRPr lang="en-US"/>
          </a:p>
        </p:txBody>
      </p:sp>
      <p:sp>
        <p:nvSpPr>
          <p:cNvPr id="522242"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de-D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p:cNvSpPr>
            <a:spLocks noGrp="1" noRot="1" noChangeAspect="1" noTextEdit="1"/>
          </p:cNvSpPr>
          <p:nvPr>
            <p:ph type="sldImg"/>
          </p:nvPr>
        </p:nvSpPr>
        <p:spPr>
          <a:ln/>
        </p:spPr>
      </p:sp>
      <p:sp>
        <p:nvSpPr>
          <p:cNvPr id="44035" name="Notizenplatzhalter 2"/>
          <p:cNvSpPr>
            <a:spLocks noGrp="1"/>
          </p:cNvSpPr>
          <p:nvPr>
            <p:ph type="body" idx="1"/>
          </p:nvPr>
        </p:nvSpPr>
        <p:spPr>
          <a:noFill/>
          <a:ln/>
        </p:spPr>
        <p:txBody>
          <a:bodyPr/>
          <a:lstStyle/>
          <a:p>
            <a:endParaRPr lang="en-US" dirty="0">
              <a:latin typeface="Times New Roman" charset="0"/>
            </a:endParaRPr>
          </a:p>
        </p:txBody>
      </p:sp>
      <p:sp>
        <p:nvSpPr>
          <p:cNvPr id="44036" name="Foliennummernplatzhalter 3"/>
          <p:cNvSpPr>
            <a:spLocks noGrp="1"/>
          </p:cNvSpPr>
          <p:nvPr>
            <p:ph type="sldNum" sz="quarter" idx="5"/>
          </p:nvPr>
        </p:nvSpPr>
        <p:spPr>
          <a:noFill/>
        </p:spPr>
        <p:txBody>
          <a:bodyPr/>
          <a:lstStyle/>
          <a:p>
            <a:fld id="{D94CFE72-7283-2843-98AB-0BCFE36889E6}" type="slidenum">
              <a:rPr lang="en-US"/>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A5D8AB-1179-AC4E-8D3B-14AF6D76FCDD}" type="slidenum">
              <a:rPr lang="en-US" sz="1200"/>
              <a:pPr eaLnBrk="1" hangingPunct="1"/>
              <a:t>21</a:t>
            </a:fld>
            <a:endParaRPr lang="en-US"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de-DE" dirty="0">
              <a:latin typeface="Times New Roman" charset="0"/>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4B1EEB0C-7059-3F42-B362-56BF07E90661}" type="slidenum">
              <a:rPr lang="en-US"/>
              <a:pPr/>
              <a:t>22</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lvl="1"/>
            <a:endParaRPr lang="de-DE"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5782" name="Rectangle 6"/>
          <p:cNvSpPr>
            <a:spLocks noChangeArrowheads="1"/>
          </p:cNvSpPr>
          <p:nvPr/>
        </p:nvSpPr>
        <p:spPr bwMode="auto">
          <a:xfrm>
            <a:off x="7524750" y="0"/>
            <a:ext cx="1619250" cy="1619250"/>
          </a:xfrm>
          <a:prstGeom prst="rect">
            <a:avLst/>
          </a:prstGeom>
          <a:solidFill>
            <a:srgbClr val="669900"/>
          </a:solidFill>
          <a:ln w="9525">
            <a:noFill/>
            <a:miter lim="800000"/>
            <a:headEnd/>
            <a:tailEnd/>
          </a:ln>
          <a:effectLst/>
        </p:spPr>
        <p:txBody>
          <a:bodyPr wrap="none" anchor="ctr"/>
          <a:lstStyle/>
          <a:p>
            <a:endParaRPr lang="en-US"/>
          </a:p>
        </p:txBody>
      </p:sp>
      <p:sp>
        <p:nvSpPr>
          <p:cNvPr id="75784" name="Rectangle 8"/>
          <p:cNvSpPr>
            <a:spLocks noGrp="1" noChangeArrowheads="1"/>
          </p:cNvSpPr>
          <p:nvPr>
            <p:ph type="ctrTitle" sz="quarter"/>
          </p:nvPr>
        </p:nvSpPr>
        <p:spPr>
          <a:xfrm>
            <a:off x="427038" y="1958975"/>
            <a:ext cx="7772400" cy="1254125"/>
          </a:xfrm>
        </p:spPr>
        <p:txBody>
          <a:bodyPr/>
          <a:lstStyle>
            <a:lvl1pPr>
              <a:defRPr sz="4000"/>
            </a:lvl1pPr>
          </a:lstStyle>
          <a:p>
            <a:r>
              <a:rPr lang="de-DE" smtClean="0"/>
              <a:t>Titelmasterformat durch Klicken bearbeiten</a:t>
            </a:r>
            <a:endParaRPr lang="de-CH"/>
          </a:p>
        </p:txBody>
      </p:sp>
      <p:sp>
        <p:nvSpPr>
          <p:cNvPr id="75785" name="Rectangle 9"/>
          <p:cNvSpPr>
            <a:spLocks noGrp="1" noChangeArrowheads="1"/>
          </p:cNvSpPr>
          <p:nvPr>
            <p:ph type="subTitle" sz="quarter" idx="1"/>
          </p:nvPr>
        </p:nvSpPr>
        <p:spPr>
          <a:xfrm>
            <a:off x="428625" y="3429000"/>
            <a:ext cx="6400800" cy="863600"/>
          </a:xfrm>
        </p:spPr>
        <p:txBody>
          <a:bodyPr/>
          <a:lstStyle>
            <a:lvl1pPr marL="0" indent="0">
              <a:defRPr sz="2200"/>
            </a:lvl1pPr>
          </a:lstStyle>
          <a:p>
            <a:r>
              <a:rPr lang="de-DE" smtClean="0"/>
              <a:t>Formatvorlage des Untertitelmasters durch Klicken bearbeiten</a:t>
            </a:r>
            <a:endParaRPr lang="de-CH"/>
          </a:p>
        </p:txBody>
      </p:sp>
      <p:sp>
        <p:nvSpPr>
          <p:cNvPr id="75786" name="Rectangle 10"/>
          <p:cNvSpPr>
            <a:spLocks noGrp="1" noChangeArrowheads="1"/>
          </p:cNvSpPr>
          <p:nvPr>
            <p:ph type="dt" sz="quarter" idx="2"/>
          </p:nvPr>
        </p:nvSpPr>
        <p:spPr bwMode="auto">
          <a:xfrm>
            <a:off x="422275" y="4437063"/>
            <a:ext cx="2879725" cy="476250"/>
          </a:xfrm>
          <a:prstGeom prst="rect">
            <a:avLst/>
          </a:prstGeom>
          <a:noFill/>
          <a:ln>
            <a:miter lim="800000"/>
            <a:headEnd/>
            <a:tailEnd/>
          </a:ln>
        </p:spPr>
        <p:txBody>
          <a:bodyPr vert="horz" wrap="none" lIns="91440" tIns="45720" rIns="91440" bIns="45720" numCol="1" anchor="t" anchorCtr="0" compatLnSpc="1">
            <a:prstTxWarp prst="textNoShape">
              <a:avLst/>
            </a:prstTxWarp>
          </a:bodyPr>
          <a:lstStyle>
            <a:lvl1pPr algn="l">
              <a:defRPr sz="2000">
                <a:latin typeface="+mn-lt"/>
              </a:defRPr>
            </a:lvl1pPr>
          </a:lstStyle>
          <a:p>
            <a:fld id="{DFF29585-CFB0-4190-9F6A-1DEC311C27E3}" type="datetime4">
              <a:rPr lang="de-CH"/>
              <a:pPr/>
              <a:t>16. April 2014</a:t>
            </a:fld>
            <a:endParaRPr lang="de-CH"/>
          </a:p>
        </p:txBody>
      </p:sp>
      <p:sp>
        <p:nvSpPr>
          <p:cNvPr id="75787" name="Rectangle 11"/>
          <p:cNvSpPr>
            <a:spLocks noGrp="1" noChangeArrowheads="1"/>
          </p:cNvSpPr>
          <p:nvPr>
            <p:ph type="sldNum" sz="quarter" idx="4"/>
          </p:nvPr>
        </p:nvSpPr>
        <p:spPr/>
        <p:txBody>
          <a:bodyPr/>
          <a:lstStyle>
            <a:lvl1pPr>
              <a:defRPr/>
            </a:lvl1pPr>
          </a:lstStyle>
          <a:p>
            <a:r>
              <a:rPr lang="en-US"/>
              <a:t>Seite </a:t>
            </a:r>
            <a:fld id="{BCDF288C-A432-4E62-AB04-977F6EAC106D}" type="slidenum">
              <a:rPr lang="en-US"/>
              <a:pPr/>
              <a:t>‹Nr.›</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Foliennummernplatzhalter 3"/>
          <p:cNvSpPr>
            <a:spLocks noGrp="1"/>
          </p:cNvSpPr>
          <p:nvPr>
            <p:ph type="sldNum" sz="quarter" idx="10"/>
          </p:nvPr>
        </p:nvSpPr>
        <p:spPr/>
        <p:txBody>
          <a:bodyPr/>
          <a:lstStyle>
            <a:lvl1pPr>
              <a:defRPr/>
            </a:lvl1pPr>
          </a:lstStyle>
          <a:p>
            <a:r>
              <a:rPr lang="en-US"/>
              <a:t>Seite </a:t>
            </a:r>
            <a:fld id="{B80F4FC0-C381-4F01-A7F5-955CE2B9461A}" type="slidenum">
              <a:rPr lang="en-US"/>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Foliennummernplatzhalter 3"/>
          <p:cNvSpPr>
            <a:spLocks noGrp="1"/>
          </p:cNvSpPr>
          <p:nvPr>
            <p:ph type="sldNum" sz="quarter" idx="10"/>
          </p:nvPr>
        </p:nvSpPr>
        <p:spPr/>
        <p:txBody>
          <a:bodyPr/>
          <a:lstStyle>
            <a:lvl1pPr>
              <a:defRPr/>
            </a:lvl1pPr>
          </a:lstStyle>
          <a:p>
            <a:r>
              <a:rPr lang="en-US"/>
              <a:t>Seite </a:t>
            </a:r>
            <a:fld id="{66C9499F-14DF-47D6-97B2-4C41FB51FB4A}" type="slidenum">
              <a:rPr lang="en-US"/>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Foliennummernplatzhalter 3"/>
          <p:cNvSpPr>
            <a:spLocks noGrp="1"/>
          </p:cNvSpPr>
          <p:nvPr>
            <p:ph type="sldNum" sz="quarter" idx="10"/>
          </p:nvPr>
        </p:nvSpPr>
        <p:spPr/>
        <p:txBody>
          <a:bodyPr/>
          <a:lstStyle>
            <a:lvl1pPr>
              <a:defRPr/>
            </a:lvl1pPr>
          </a:lstStyle>
          <a:p>
            <a:r>
              <a:rPr lang="en-US"/>
              <a:t>Seite </a:t>
            </a:r>
            <a:fld id="{A9247794-4C09-453B-80BD-10473DFACE77}" type="slidenum">
              <a:rPr lang="en-US"/>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Foliennummernplatzhalter 3"/>
          <p:cNvSpPr>
            <a:spLocks noGrp="1"/>
          </p:cNvSpPr>
          <p:nvPr>
            <p:ph type="sldNum" sz="quarter" idx="10"/>
          </p:nvPr>
        </p:nvSpPr>
        <p:spPr/>
        <p:txBody>
          <a:bodyPr/>
          <a:lstStyle>
            <a:lvl1pPr>
              <a:defRPr/>
            </a:lvl1pPr>
          </a:lstStyle>
          <a:p>
            <a:r>
              <a:rPr lang="en-US"/>
              <a:t>Seite </a:t>
            </a:r>
            <a:fld id="{6E9005CD-B393-416B-8993-86305CC37E92}" type="slidenum">
              <a:rPr lang="en-US"/>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Foliennummernplatzhalter 4"/>
          <p:cNvSpPr>
            <a:spLocks noGrp="1"/>
          </p:cNvSpPr>
          <p:nvPr>
            <p:ph type="sldNum" sz="quarter" idx="10"/>
          </p:nvPr>
        </p:nvSpPr>
        <p:spPr/>
        <p:txBody>
          <a:bodyPr/>
          <a:lstStyle>
            <a:lvl1pPr>
              <a:defRPr/>
            </a:lvl1pPr>
          </a:lstStyle>
          <a:p>
            <a:r>
              <a:rPr lang="en-US"/>
              <a:t>Seite </a:t>
            </a:r>
            <a:fld id="{E5655874-7F19-472C-9E52-7E380143F8A5}" type="slidenum">
              <a:rPr lang="en-US"/>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Foliennummernplatzhalter 6"/>
          <p:cNvSpPr>
            <a:spLocks noGrp="1"/>
          </p:cNvSpPr>
          <p:nvPr>
            <p:ph type="sldNum" sz="quarter" idx="10"/>
          </p:nvPr>
        </p:nvSpPr>
        <p:spPr/>
        <p:txBody>
          <a:bodyPr/>
          <a:lstStyle>
            <a:lvl1pPr>
              <a:defRPr/>
            </a:lvl1pPr>
          </a:lstStyle>
          <a:p>
            <a:r>
              <a:rPr lang="en-US"/>
              <a:t>Seite </a:t>
            </a:r>
            <a:fld id="{97166937-D351-4625-AEB1-E4BD83DDF5B6}" type="slidenum">
              <a:rPr lang="en-US"/>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Foliennummernplatzhalter 2"/>
          <p:cNvSpPr>
            <a:spLocks noGrp="1"/>
          </p:cNvSpPr>
          <p:nvPr>
            <p:ph type="sldNum" sz="quarter" idx="10"/>
          </p:nvPr>
        </p:nvSpPr>
        <p:spPr/>
        <p:txBody>
          <a:bodyPr/>
          <a:lstStyle>
            <a:lvl1pPr>
              <a:defRPr/>
            </a:lvl1pPr>
          </a:lstStyle>
          <a:p>
            <a:r>
              <a:rPr lang="en-US"/>
              <a:t>Seite </a:t>
            </a:r>
            <a:fld id="{A43BF108-AAC2-4339-9C9F-B583BC46685A}" type="slidenum">
              <a:rPr lang="en-US"/>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a:lvl1pPr>
          </a:lstStyle>
          <a:p>
            <a:r>
              <a:rPr lang="en-US"/>
              <a:t>Seite </a:t>
            </a:r>
            <a:fld id="{241D1FA6-2381-4136-A7C7-E15D748FF7E3}" type="slidenum">
              <a:rPr lang="en-US"/>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Foliennummernplatzhalter 4"/>
          <p:cNvSpPr>
            <a:spLocks noGrp="1"/>
          </p:cNvSpPr>
          <p:nvPr>
            <p:ph type="sldNum" sz="quarter" idx="10"/>
          </p:nvPr>
        </p:nvSpPr>
        <p:spPr/>
        <p:txBody>
          <a:bodyPr/>
          <a:lstStyle>
            <a:lvl1pPr>
              <a:defRPr/>
            </a:lvl1pPr>
          </a:lstStyle>
          <a:p>
            <a:r>
              <a:rPr lang="en-US"/>
              <a:t>Seite </a:t>
            </a:r>
            <a:fld id="{728512AE-5E63-4DA4-AB12-97AC042F5160}" type="slidenum">
              <a:rPr lang="en-US"/>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Foliennummernplatzhalter 4"/>
          <p:cNvSpPr>
            <a:spLocks noGrp="1"/>
          </p:cNvSpPr>
          <p:nvPr>
            <p:ph type="sldNum" sz="quarter" idx="10"/>
          </p:nvPr>
        </p:nvSpPr>
        <p:spPr/>
        <p:txBody>
          <a:bodyPr/>
          <a:lstStyle>
            <a:lvl1pPr>
              <a:defRPr/>
            </a:lvl1pPr>
          </a:lstStyle>
          <a:p>
            <a:r>
              <a:rPr lang="en-US"/>
              <a:t>Seite </a:t>
            </a:r>
            <a:fld id="{09F77B79-F2DD-431E-8DDA-64192A3A961C}" type="slidenum">
              <a:rPr lang="en-US"/>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5" name="Rectangle 11"/>
          <p:cNvSpPr>
            <a:spLocks noGrp="1" noChangeArrowheads="1"/>
          </p:cNvSpPr>
          <p:nvPr>
            <p:ph type="sldNum" sz="quarter" idx="4"/>
          </p:nvPr>
        </p:nvSpPr>
        <p:spPr bwMode="auto">
          <a:xfrm>
            <a:off x="6686550" y="63373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r>
              <a:rPr lang="en-US" smtClean="0"/>
              <a:t>Seite </a:t>
            </a:r>
            <a:fld id="{F2FCEE4F-B3E1-41E1-AA25-45C850F1FC88}" type="slidenum">
              <a:rPr lang="en-US" smtClean="0"/>
              <a:pPr/>
              <a:t>‹Nr.›</a:t>
            </a:fld>
            <a:endParaRPr lang="en-US"/>
          </a:p>
        </p:txBody>
      </p:sp>
      <p:sp>
        <p:nvSpPr>
          <p:cNvPr id="1045" name="Rectangle 21"/>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Titelmasterformat durch Klicken bearbeiten</a:t>
            </a:r>
          </a:p>
        </p:txBody>
      </p:sp>
      <p:sp>
        <p:nvSpPr>
          <p:cNvPr id="1046" name="Rectangle 22"/>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err="1" smtClean="0"/>
              <a:t>Textmasterformate</a:t>
            </a:r>
            <a:r>
              <a:rPr lang="en-US" dirty="0" smtClean="0"/>
              <a:t> </a:t>
            </a:r>
            <a:r>
              <a:rPr lang="en-US" dirty="0" err="1" smtClean="0"/>
              <a:t>durch</a:t>
            </a:r>
            <a:r>
              <a:rPr lang="en-US" dirty="0" smtClean="0"/>
              <a:t> </a:t>
            </a:r>
            <a:r>
              <a:rPr lang="en-US" dirty="0" err="1" smtClean="0"/>
              <a:t>Klicken</a:t>
            </a:r>
            <a:r>
              <a:rPr lang="en-US" dirty="0" smtClean="0"/>
              <a:t> </a:t>
            </a:r>
            <a:r>
              <a:rPr lang="en-US" dirty="0" err="1" smtClean="0"/>
              <a:t>bearbeiten</a:t>
            </a:r>
            <a:endParaRPr lang="en-US" dirty="0" smtClean="0"/>
          </a:p>
          <a:p>
            <a:pPr lvl="1"/>
            <a:r>
              <a:rPr lang="en-US" dirty="0" err="1" smtClean="0"/>
              <a:t>Zweite</a:t>
            </a:r>
            <a:r>
              <a:rPr lang="en-US" dirty="0" smtClean="0"/>
              <a:t> </a:t>
            </a:r>
            <a:r>
              <a:rPr lang="en-US" dirty="0" err="1" smtClean="0"/>
              <a:t>Ebene</a:t>
            </a:r>
            <a:endParaRPr lang="en-US" dirty="0" smtClean="0"/>
          </a:p>
          <a:p>
            <a:pPr lvl="2"/>
            <a:r>
              <a:rPr lang="en-US" dirty="0" err="1" smtClean="0"/>
              <a:t>Dritte</a:t>
            </a:r>
            <a:r>
              <a:rPr lang="en-US" dirty="0" smtClean="0"/>
              <a:t> </a:t>
            </a:r>
            <a:r>
              <a:rPr lang="en-US" dirty="0" err="1" smtClean="0"/>
              <a:t>Ebene</a:t>
            </a:r>
            <a:endParaRPr lang="en-US" dirty="0" smtClean="0"/>
          </a:p>
          <a:p>
            <a:pPr lvl="3"/>
            <a:r>
              <a:rPr lang="en-US" dirty="0" err="1" smtClean="0"/>
              <a:t>Vierte</a:t>
            </a:r>
            <a:r>
              <a:rPr lang="en-US" dirty="0" smtClean="0"/>
              <a:t> </a:t>
            </a:r>
            <a:r>
              <a:rPr lang="en-US" dirty="0" err="1" smtClean="0"/>
              <a:t>Ebene</a:t>
            </a:r>
            <a:endParaRPr lang="en-US" dirty="0" smtClean="0"/>
          </a:p>
          <a:p>
            <a:pPr lvl="4"/>
            <a:r>
              <a:rPr lang="en-US" dirty="0" err="1" smtClean="0"/>
              <a:t>Fünfte</a:t>
            </a:r>
            <a:r>
              <a:rPr lang="en-US" dirty="0" smtClean="0"/>
              <a:t> </a:t>
            </a:r>
            <a:r>
              <a:rPr lang="en-US" dirty="0" err="1" smtClean="0"/>
              <a:t>Ebene</a:t>
            </a:r>
            <a:endParaRPr lang="en-US" dirty="0" smtClean="0"/>
          </a:p>
        </p:txBody>
      </p:sp>
      <p:sp>
        <p:nvSpPr>
          <p:cNvPr id="6" name="Textfeld 5"/>
          <p:cNvSpPr txBox="1"/>
          <p:nvPr userDrawn="1"/>
        </p:nvSpPr>
        <p:spPr>
          <a:xfrm>
            <a:off x="457200" y="6287869"/>
            <a:ext cx="1778000" cy="276999"/>
          </a:xfrm>
          <a:prstGeom prst="rect">
            <a:avLst/>
          </a:prstGeom>
          <a:noFill/>
        </p:spPr>
        <p:txBody>
          <a:bodyPr wrap="square" rtlCol="0">
            <a:spAutoFit/>
          </a:bodyPr>
          <a:lstStyle/>
          <a:p>
            <a:pPr algn="l"/>
            <a:r>
              <a:rPr lang="de-DE" sz="1200" dirty="0" smtClean="0">
                <a:latin typeface="Arial"/>
                <a:cs typeface="Arial"/>
              </a:rPr>
              <a:t>Nadja</a:t>
            </a:r>
            <a:r>
              <a:rPr lang="de-DE" sz="1200" baseline="0" dirty="0" smtClean="0">
                <a:latin typeface="Arial"/>
                <a:cs typeface="Arial"/>
              </a:rPr>
              <a:t> Böller</a:t>
            </a:r>
            <a:endParaRPr lang="de-DE" sz="1200" dirty="0">
              <a:latin typeface="Arial"/>
              <a:cs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1" fontAlgn="base" hangingPunct="1">
        <a:spcBef>
          <a:spcPct val="0"/>
        </a:spcBef>
        <a:spcAft>
          <a:spcPct val="0"/>
        </a:spcAft>
        <a:defRPr sz="2200" b="1">
          <a:solidFill>
            <a:srgbClr val="669900"/>
          </a:solidFill>
          <a:latin typeface="+mj-lt"/>
          <a:ea typeface="+mj-ea"/>
          <a:cs typeface="+mj-cs"/>
        </a:defRPr>
      </a:lvl1pPr>
      <a:lvl2pPr algn="l" rtl="0" eaLnBrk="1" fontAlgn="base" hangingPunct="1">
        <a:spcBef>
          <a:spcPct val="0"/>
        </a:spcBef>
        <a:spcAft>
          <a:spcPct val="0"/>
        </a:spcAft>
        <a:defRPr sz="2200" b="1">
          <a:solidFill>
            <a:srgbClr val="669900"/>
          </a:solidFill>
          <a:latin typeface="Arial" charset="0"/>
        </a:defRPr>
      </a:lvl2pPr>
      <a:lvl3pPr algn="l" rtl="0" eaLnBrk="1" fontAlgn="base" hangingPunct="1">
        <a:spcBef>
          <a:spcPct val="0"/>
        </a:spcBef>
        <a:spcAft>
          <a:spcPct val="0"/>
        </a:spcAft>
        <a:defRPr sz="2200" b="1">
          <a:solidFill>
            <a:srgbClr val="669900"/>
          </a:solidFill>
          <a:latin typeface="Arial" charset="0"/>
        </a:defRPr>
      </a:lvl3pPr>
      <a:lvl4pPr algn="l" rtl="0" eaLnBrk="1" fontAlgn="base" hangingPunct="1">
        <a:spcBef>
          <a:spcPct val="0"/>
        </a:spcBef>
        <a:spcAft>
          <a:spcPct val="0"/>
        </a:spcAft>
        <a:defRPr sz="2200" b="1">
          <a:solidFill>
            <a:srgbClr val="669900"/>
          </a:solidFill>
          <a:latin typeface="Arial" charset="0"/>
        </a:defRPr>
      </a:lvl4pPr>
      <a:lvl5pPr algn="l" rtl="0" eaLnBrk="1" fontAlgn="base" hangingPunct="1">
        <a:spcBef>
          <a:spcPct val="0"/>
        </a:spcBef>
        <a:spcAft>
          <a:spcPct val="0"/>
        </a:spcAft>
        <a:defRPr sz="2200" b="1">
          <a:solidFill>
            <a:srgbClr val="669900"/>
          </a:solidFill>
          <a:latin typeface="Arial" charset="0"/>
        </a:defRPr>
      </a:lvl5pPr>
      <a:lvl6pPr marL="457200" algn="l" rtl="0" eaLnBrk="1" fontAlgn="base" hangingPunct="1">
        <a:spcBef>
          <a:spcPct val="0"/>
        </a:spcBef>
        <a:spcAft>
          <a:spcPct val="0"/>
        </a:spcAft>
        <a:defRPr sz="2200" b="1">
          <a:solidFill>
            <a:srgbClr val="669900"/>
          </a:solidFill>
          <a:latin typeface="Arial" charset="0"/>
        </a:defRPr>
      </a:lvl6pPr>
      <a:lvl7pPr marL="914400" algn="l" rtl="0" eaLnBrk="1" fontAlgn="base" hangingPunct="1">
        <a:spcBef>
          <a:spcPct val="0"/>
        </a:spcBef>
        <a:spcAft>
          <a:spcPct val="0"/>
        </a:spcAft>
        <a:defRPr sz="2200" b="1">
          <a:solidFill>
            <a:srgbClr val="669900"/>
          </a:solidFill>
          <a:latin typeface="Arial" charset="0"/>
        </a:defRPr>
      </a:lvl7pPr>
      <a:lvl8pPr marL="1371600" algn="l" rtl="0" eaLnBrk="1" fontAlgn="base" hangingPunct="1">
        <a:spcBef>
          <a:spcPct val="0"/>
        </a:spcBef>
        <a:spcAft>
          <a:spcPct val="0"/>
        </a:spcAft>
        <a:defRPr sz="2200" b="1">
          <a:solidFill>
            <a:srgbClr val="669900"/>
          </a:solidFill>
          <a:latin typeface="Arial" charset="0"/>
        </a:defRPr>
      </a:lvl8pPr>
      <a:lvl9pPr marL="1828800" algn="l" rtl="0" eaLnBrk="1" fontAlgn="base" hangingPunct="1">
        <a:spcBef>
          <a:spcPct val="0"/>
        </a:spcBef>
        <a:spcAft>
          <a:spcPct val="0"/>
        </a:spcAft>
        <a:defRPr sz="2200" b="1">
          <a:solidFill>
            <a:srgbClr val="669900"/>
          </a:solidFill>
          <a:latin typeface="Arial" charset="0"/>
        </a:defRPr>
      </a:lvl9pPr>
    </p:titleStyle>
    <p:bodyStyle>
      <a:lvl1pPr marL="3175" indent="-3175" algn="l" rtl="0" eaLnBrk="1" fontAlgn="base" hangingPunct="1">
        <a:spcBef>
          <a:spcPct val="20000"/>
        </a:spcBef>
        <a:spcAft>
          <a:spcPct val="0"/>
        </a:spcAft>
        <a:buFont typeface="Wingdings" pitchFamily="2" charset="2"/>
        <a:defRPr>
          <a:solidFill>
            <a:schemeClr val="tx1"/>
          </a:solidFill>
          <a:latin typeface="+mn-lt"/>
          <a:ea typeface="+mn-ea"/>
          <a:cs typeface="+mn-cs"/>
        </a:defRPr>
      </a:lvl1pPr>
      <a:lvl2pPr marL="482600" indent="-288925" algn="l" rtl="0" eaLnBrk="1" fontAlgn="base" hangingPunct="1">
        <a:spcBef>
          <a:spcPct val="20000"/>
        </a:spcBef>
        <a:spcAft>
          <a:spcPct val="0"/>
        </a:spcAft>
        <a:buClr>
          <a:srgbClr val="669900"/>
        </a:buClr>
        <a:buFont typeface="Wingdings" charset="2"/>
        <a:buChar char="§"/>
        <a:defRPr>
          <a:solidFill>
            <a:schemeClr val="tx1"/>
          </a:solidFill>
          <a:latin typeface="+mn-lt"/>
        </a:defRPr>
      </a:lvl2pPr>
      <a:lvl3pPr marL="901700" indent="-177800" algn="l" rtl="0" eaLnBrk="1" fontAlgn="base" hangingPunct="1">
        <a:spcBef>
          <a:spcPct val="20000"/>
        </a:spcBef>
        <a:spcAft>
          <a:spcPct val="0"/>
        </a:spcAft>
        <a:buClr>
          <a:srgbClr val="669900"/>
        </a:buClr>
        <a:buFont typeface="Wingdings" charset="2"/>
        <a:buChar char="§"/>
        <a:defRPr sz="1600">
          <a:solidFill>
            <a:schemeClr val="tx1"/>
          </a:solidFill>
          <a:latin typeface="+mn-lt"/>
        </a:defRPr>
      </a:lvl3pPr>
      <a:lvl4pPr marL="2174875" indent="-228600" algn="l" rtl="0" eaLnBrk="1" fontAlgn="base" hangingPunct="1">
        <a:spcBef>
          <a:spcPct val="20000"/>
        </a:spcBef>
        <a:spcAft>
          <a:spcPct val="0"/>
        </a:spcAft>
        <a:buFont typeface="Wingdings" pitchFamily="2" charset="2"/>
        <a:defRPr>
          <a:solidFill>
            <a:schemeClr val="tx1"/>
          </a:solidFill>
          <a:latin typeface="+mn-lt"/>
        </a:defRPr>
      </a:lvl4pPr>
      <a:lvl5pPr marL="2593975" indent="-228600" algn="l" rtl="0" eaLnBrk="1" fontAlgn="base" hangingPunct="1">
        <a:spcBef>
          <a:spcPct val="20000"/>
        </a:spcBef>
        <a:spcAft>
          <a:spcPct val="0"/>
        </a:spcAft>
        <a:buFont typeface="Wingdings" pitchFamily="2" charset="2"/>
        <a:defRPr>
          <a:solidFill>
            <a:schemeClr val="tx1"/>
          </a:solidFill>
          <a:latin typeface="+mn-lt"/>
        </a:defRPr>
      </a:lvl5pPr>
      <a:lvl6pPr marL="3051175" indent="-228600" algn="l" rtl="0" eaLnBrk="1" fontAlgn="base" hangingPunct="1">
        <a:spcBef>
          <a:spcPct val="20000"/>
        </a:spcBef>
        <a:spcAft>
          <a:spcPct val="0"/>
        </a:spcAft>
        <a:buFont typeface="Wingdings" pitchFamily="2" charset="2"/>
        <a:defRPr>
          <a:solidFill>
            <a:schemeClr val="tx1"/>
          </a:solidFill>
          <a:latin typeface="+mn-lt"/>
        </a:defRPr>
      </a:lvl6pPr>
      <a:lvl7pPr marL="3508375" indent="-228600" algn="l" rtl="0" eaLnBrk="1" fontAlgn="base" hangingPunct="1">
        <a:spcBef>
          <a:spcPct val="20000"/>
        </a:spcBef>
        <a:spcAft>
          <a:spcPct val="0"/>
        </a:spcAft>
        <a:buFont typeface="Wingdings" pitchFamily="2" charset="2"/>
        <a:defRPr>
          <a:solidFill>
            <a:schemeClr val="tx1"/>
          </a:solidFill>
          <a:latin typeface="+mn-lt"/>
        </a:defRPr>
      </a:lvl7pPr>
      <a:lvl8pPr marL="3965575" indent="-228600" algn="l" rtl="0" eaLnBrk="1" fontAlgn="base" hangingPunct="1">
        <a:spcBef>
          <a:spcPct val="20000"/>
        </a:spcBef>
        <a:spcAft>
          <a:spcPct val="0"/>
        </a:spcAft>
        <a:buFont typeface="Wingdings" pitchFamily="2" charset="2"/>
        <a:defRPr>
          <a:solidFill>
            <a:schemeClr val="tx1"/>
          </a:solidFill>
          <a:latin typeface="+mn-lt"/>
        </a:defRPr>
      </a:lvl8pPr>
      <a:lvl9pPr marL="4422775" indent="-228600" algn="l" rtl="0" eaLnBrk="1" fontAlgn="base" hangingPunct="1">
        <a:spcBef>
          <a:spcPct val="20000"/>
        </a:spcBef>
        <a:spcAft>
          <a:spcPct val="0"/>
        </a:spcAft>
        <a:buFont typeface="Wingdings" pitchFamily="2" charset="2"/>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creativecommons.org/licenses/by-nc-sa/2.5/ch/"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0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4.jp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9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9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a:spLocks noGrp="1" noChangeArrowheads="1"/>
          </p:cNvSpPr>
          <p:nvPr>
            <p:ph type="dt" sz="quarter" idx="2"/>
          </p:nvPr>
        </p:nvSpPr>
        <p:spPr>
          <a:xfrm>
            <a:off x="422275" y="5524518"/>
            <a:ext cx="3735649" cy="476250"/>
          </a:xfrm>
          <a:ln/>
        </p:spPr>
        <p:txBody>
          <a:bodyPr/>
          <a:lstStyle/>
          <a:p>
            <a:r>
              <a:rPr lang="de-CH" sz="1800" i="1" dirty="0" smtClean="0">
                <a:latin typeface="Verdana" pitchFamily="34" charset="0"/>
              </a:rPr>
              <a:t>8. April 2014</a:t>
            </a:r>
          </a:p>
          <a:p>
            <a:r>
              <a:rPr lang="de-CH" sz="1800" i="1" dirty="0" smtClean="0">
                <a:latin typeface="Verdana" pitchFamily="34" charset="0"/>
              </a:rPr>
              <a:t>Bibliothek Information Schweiz (BIS)</a:t>
            </a:r>
            <a:endParaRPr lang="de-CH" sz="1800" i="1" dirty="0">
              <a:latin typeface="Verdana" pitchFamily="34" charset="0"/>
            </a:endParaRPr>
          </a:p>
        </p:txBody>
      </p:sp>
      <p:sp>
        <p:nvSpPr>
          <p:cNvPr id="5" name="Rectangle 11"/>
          <p:cNvSpPr>
            <a:spLocks noGrp="1" noChangeArrowheads="1"/>
          </p:cNvSpPr>
          <p:nvPr>
            <p:ph type="sldNum" sz="quarter" idx="4"/>
          </p:nvPr>
        </p:nvSpPr>
        <p:spPr/>
        <p:txBody>
          <a:bodyPr/>
          <a:lstStyle/>
          <a:p>
            <a:r>
              <a:rPr lang="en-US"/>
              <a:t>Seite </a:t>
            </a:r>
            <a:fld id="{7998458A-5075-4277-8B61-9C25BB74FAD7}" type="slidenum">
              <a:rPr lang="en-US"/>
              <a:pPr/>
              <a:t>1</a:t>
            </a:fld>
            <a:endParaRPr lang="en-US"/>
          </a:p>
        </p:txBody>
      </p:sp>
      <p:sp>
        <p:nvSpPr>
          <p:cNvPr id="78925" name="Rectangle 77"/>
          <p:cNvSpPr>
            <a:spLocks noGrp="1" noChangeArrowheads="1"/>
          </p:cNvSpPr>
          <p:nvPr>
            <p:ph type="ctrTitle"/>
          </p:nvPr>
        </p:nvSpPr>
        <p:spPr>
          <a:xfrm>
            <a:off x="427038" y="1958851"/>
            <a:ext cx="7772400" cy="1254125"/>
          </a:xfrm>
        </p:spPr>
        <p:txBody>
          <a:bodyPr/>
          <a:lstStyle/>
          <a:p>
            <a:pPr algn="ctr"/>
            <a:r>
              <a:rPr lang="de-DE" sz="3200" b="0" dirty="0"/>
              <a:t/>
            </a:r>
            <a:br>
              <a:rPr lang="de-DE" sz="3200" b="0" dirty="0"/>
            </a:br>
            <a:r>
              <a:rPr lang="de-DE" sz="3200" b="0" dirty="0" smtClean="0"/>
              <a:t/>
            </a:r>
            <a:br>
              <a:rPr lang="de-DE" sz="3200" b="0" dirty="0" smtClean="0"/>
            </a:br>
            <a:r>
              <a:rPr lang="de-DE" sz="3200" dirty="0" smtClean="0"/>
              <a:t>Informationskompetenz </a:t>
            </a:r>
            <a:br>
              <a:rPr lang="de-DE" sz="3200" dirty="0" smtClean="0"/>
            </a:br>
            <a:r>
              <a:rPr lang="de-DE" sz="3200" dirty="0" smtClean="0"/>
              <a:t>strategisch umsetzen</a:t>
            </a:r>
            <a:br>
              <a:rPr lang="de-DE" sz="3200" dirty="0" smtClean="0"/>
            </a:br>
            <a:r>
              <a:rPr lang="de-DE" sz="3200" dirty="0"/>
              <a:t/>
            </a:r>
            <a:br>
              <a:rPr lang="de-DE" sz="3200" dirty="0"/>
            </a:br>
            <a:r>
              <a:rPr lang="de-DE" sz="2400" dirty="0"/>
              <a:t>Schweizer Standards zur Informationskompetenz - was kann die Hochschulbibliothek tun? </a:t>
            </a:r>
            <a:endParaRPr lang="en-US" sz="2400" dirty="0">
              <a:latin typeface="Verdana" pitchFamily="34" charset="0"/>
            </a:endParaRPr>
          </a:p>
        </p:txBody>
      </p:sp>
      <p:sp>
        <p:nvSpPr>
          <p:cNvPr id="6" name="Rechteck 5"/>
          <p:cNvSpPr/>
          <p:nvPr/>
        </p:nvSpPr>
        <p:spPr>
          <a:xfrm>
            <a:off x="461982" y="4475157"/>
            <a:ext cx="8896364" cy="888448"/>
          </a:xfrm>
          <a:prstGeom prst="rect">
            <a:avLst/>
          </a:prstGeom>
        </p:spPr>
        <p:txBody>
          <a:bodyPr wrap="square">
            <a:spAutoFit/>
          </a:bodyPr>
          <a:lstStyle/>
          <a:p>
            <a:pPr algn="l" eaLnBrk="1" hangingPunct="1">
              <a:lnSpc>
                <a:spcPct val="80000"/>
              </a:lnSpc>
            </a:pPr>
            <a:endParaRPr lang="de-CH" sz="1600" dirty="0" smtClean="0">
              <a:solidFill>
                <a:srgbClr val="669900"/>
              </a:solidFill>
              <a:latin typeface="Verdana" pitchFamily="34" charset="0"/>
            </a:endParaRPr>
          </a:p>
          <a:p>
            <a:pPr algn="l" eaLnBrk="1" hangingPunct="1">
              <a:lnSpc>
                <a:spcPct val="80000"/>
              </a:lnSpc>
            </a:pPr>
            <a:r>
              <a:rPr lang="de-CH" sz="1600" dirty="0" smtClean="0">
                <a:solidFill>
                  <a:srgbClr val="669900"/>
                </a:solidFill>
                <a:latin typeface="Verdana" pitchFamily="34" charset="0"/>
              </a:rPr>
              <a:t>Nadja Böller, </a:t>
            </a:r>
            <a:r>
              <a:rPr lang="de-CH" sz="1600" dirty="0" err="1" smtClean="0">
                <a:solidFill>
                  <a:srgbClr val="669900"/>
                </a:solidFill>
                <a:latin typeface="Verdana" pitchFamily="34" charset="0"/>
              </a:rPr>
              <a:t>MSc</a:t>
            </a:r>
            <a:r>
              <a:rPr lang="de-CH" sz="1600" dirty="0" smtClean="0">
                <a:solidFill>
                  <a:srgbClr val="669900"/>
                </a:solidFill>
                <a:latin typeface="Verdana" pitchFamily="34" charset="0"/>
              </a:rPr>
              <a:t> Information Science</a:t>
            </a:r>
          </a:p>
          <a:p>
            <a:pPr algn="l" eaLnBrk="1" hangingPunct="1">
              <a:lnSpc>
                <a:spcPct val="80000"/>
              </a:lnSpc>
            </a:pPr>
            <a:r>
              <a:rPr lang="de-CH" sz="1600" dirty="0" smtClean="0">
                <a:solidFill>
                  <a:srgbClr val="669900"/>
                </a:solidFill>
                <a:latin typeface="Verdana" pitchFamily="34" charset="0"/>
              </a:rPr>
              <a:t>ETH-Bibliothek Zürich</a:t>
            </a:r>
          </a:p>
          <a:p>
            <a:pPr algn="l" eaLnBrk="1" hangingPunct="1">
              <a:lnSpc>
                <a:spcPct val="80000"/>
              </a:lnSpc>
            </a:pPr>
            <a:r>
              <a:rPr lang="de-CH" sz="1600" dirty="0" smtClean="0">
                <a:solidFill>
                  <a:srgbClr val="669900"/>
                </a:solidFill>
                <a:latin typeface="Verdana" pitchFamily="34" charset="0"/>
              </a:rPr>
              <a:t>Digitaler Datenerhalt</a:t>
            </a:r>
          </a:p>
        </p:txBody>
      </p:sp>
      <p:sp>
        <p:nvSpPr>
          <p:cNvPr id="3" name="Textfeld 2"/>
          <p:cNvSpPr txBox="1"/>
          <p:nvPr/>
        </p:nvSpPr>
        <p:spPr>
          <a:xfrm>
            <a:off x="5683250" y="5635625"/>
            <a:ext cx="184666" cy="461665"/>
          </a:xfrm>
          <a:prstGeom prst="rect">
            <a:avLst/>
          </a:prstGeom>
          <a:noFill/>
        </p:spPr>
        <p:txBody>
          <a:bodyPr wrap="none" rtlCol="0">
            <a:spAutoFit/>
          </a:bodyPr>
          <a:lstStyle/>
          <a:p>
            <a:endParaRPr lang="de-DE" dirty="0"/>
          </a:p>
        </p:txBody>
      </p:sp>
      <p:pic>
        <p:nvPicPr>
          <p:cNvPr id="8"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476672"/>
            <a:ext cx="3810000" cy="571500"/>
          </a:xfrm>
          <a:prstGeom prst="rect">
            <a:avLst/>
          </a:prstGeom>
        </p:spPr>
      </p:pic>
      <p:pic>
        <p:nvPicPr>
          <p:cNvPr id="9" name="Bild 8">
            <a:hlinkClick r:id="rId4"/>
          </p:cNvPr>
          <p:cNvPicPr>
            <a:picLocks noChangeAspect="1"/>
          </p:cNvPicPr>
          <p:nvPr/>
        </p:nvPicPr>
        <p:blipFill>
          <a:blip r:embed="rId5"/>
          <a:stretch>
            <a:fillRect/>
          </a:stretch>
        </p:blipFill>
        <p:spPr>
          <a:xfrm>
            <a:off x="7308304" y="6093296"/>
            <a:ext cx="1526420" cy="53771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Ziele für den heutigen Tag</a:t>
            </a:r>
            <a:endParaRPr lang="de-DE" dirty="0"/>
          </a:p>
        </p:txBody>
      </p:sp>
      <p:sp>
        <p:nvSpPr>
          <p:cNvPr id="3" name="Inhaltsplatzhalter 2"/>
          <p:cNvSpPr>
            <a:spLocks noGrp="1"/>
          </p:cNvSpPr>
          <p:nvPr>
            <p:ph idx="1"/>
          </p:nvPr>
        </p:nvSpPr>
        <p:spPr/>
        <p:txBody>
          <a:bodyPr/>
          <a:lstStyle/>
          <a:p>
            <a:pPr marL="285750" indent="-285750">
              <a:buFont typeface="Wingdings" charset="2"/>
              <a:buChar char="ü"/>
            </a:pPr>
            <a:r>
              <a:rPr lang="de-CH" dirty="0" smtClean="0"/>
              <a:t>Wir entwickeln ein gemeinsames Verständnis </a:t>
            </a:r>
            <a:r>
              <a:rPr lang="de-CH" dirty="0"/>
              <a:t>für </a:t>
            </a:r>
            <a:r>
              <a:rPr lang="de-CH" dirty="0" smtClean="0"/>
              <a:t>Informationskompetenz und Sie wissen, warum die Förderung von Informationskompetenz durch informationsvermittelnde Institutionen wichtig ist.</a:t>
            </a:r>
          </a:p>
          <a:p>
            <a:pPr marL="0" indent="0"/>
            <a:endParaRPr lang="de-DE" dirty="0" smtClean="0"/>
          </a:p>
          <a:p>
            <a:pPr marL="285750" indent="-285750">
              <a:buFont typeface="Wingdings" charset="2"/>
              <a:buChar char="ü"/>
            </a:pPr>
            <a:r>
              <a:rPr lang="de-CH" dirty="0" smtClean="0"/>
              <a:t>Sie können einschätzen, was die Förderung von Informationskompetenz für Ihre Institution bedeutet.</a:t>
            </a:r>
          </a:p>
          <a:p>
            <a:pPr marL="285750" indent="-285750">
              <a:buFont typeface="Wingdings" charset="2"/>
              <a:buChar char="ü"/>
            </a:pPr>
            <a:endParaRPr lang="de-CH" dirty="0"/>
          </a:p>
          <a:p>
            <a:pPr marL="285750" indent="-285750">
              <a:buFont typeface="Wingdings" charset="2"/>
              <a:buChar char="ü"/>
            </a:pPr>
            <a:r>
              <a:rPr lang="de-CH" dirty="0" smtClean="0"/>
              <a:t>Sie sind fähig, eigene Konzepte zu erarbeiten, wie Sie Informationskompetenz strategisch und organisatorisch sinnvoll in Ihrer Institution einbetten können. </a:t>
            </a:r>
          </a:p>
          <a:p>
            <a:pPr marL="285750" indent="-285750">
              <a:buFont typeface="Wingdings" charset="2"/>
              <a:buChar char="ü"/>
            </a:pPr>
            <a:endParaRPr lang="de-DE" dirty="0"/>
          </a:p>
          <a:p>
            <a:pPr marL="285750" indent="-285750">
              <a:buFont typeface="Wingdings" charset="2"/>
              <a:buChar char="ü"/>
            </a:pPr>
            <a:r>
              <a:rPr lang="de-CH" dirty="0" smtClean="0"/>
              <a:t>Sie kennen </a:t>
            </a:r>
            <a:r>
              <a:rPr lang="de-CH" dirty="0"/>
              <a:t>Ressourcen, die sie für ihre eigene Tätigkeit in der IK-Förderung nutzen </a:t>
            </a:r>
            <a:r>
              <a:rPr lang="de-CH" dirty="0" smtClean="0"/>
              <a:t>können. </a:t>
            </a:r>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10</a:t>
            </a:fld>
            <a:endParaRPr lang="en-US"/>
          </a:p>
        </p:txBody>
      </p:sp>
    </p:spTree>
    <p:extLst>
      <p:ext uri="{BB962C8B-B14F-4D97-AF65-F5344CB8AC3E}">
        <p14:creationId xmlns:p14="http://schemas.microsoft.com/office/powerpoint/2010/main" val="59030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Ausblick und Trends</a:t>
            </a:r>
            <a:endParaRPr lang="de-DE" dirty="0"/>
          </a:p>
        </p:txBody>
      </p:sp>
      <p:sp>
        <p:nvSpPr>
          <p:cNvPr id="3" name="Inhaltsplatzhalter 2"/>
          <p:cNvSpPr>
            <a:spLocks noGrp="1"/>
          </p:cNvSpPr>
          <p:nvPr>
            <p:ph idx="1"/>
          </p:nvPr>
        </p:nvSpPr>
        <p:spPr/>
        <p:txBody>
          <a:bodyPr/>
          <a:lstStyle/>
          <a:p>
            <a:endParaRPr lang="de-DE" sz="1400" dirty="0"/>
          </a:p>
          <a:p>
            <a:endParaRPr lang="de-DE" sz="1600" i="1" dirty="0" smtClean="0"/>
          </a:p>
          <a:p>
            <a:endParaRPr lang="de-DE" sz="1600" i="1" dirty="0"/>
          </a:p>
          <a:p>
            <a:endParaRPr lang="de-DE" sz="1600" i="1" dirty="0" smtClean="0"/>
          </a:p>
          <a:p>
            <a:endParaRPr lang="de-DE" sz="1600" i="1" dirty="0"/>
          </a:p>
          <a:p>
            <a:endParaRPr lang="de-DE" sz="1600" i="1" dirty="0" smtClean="0"/>
          </a:p>
          <a:p>
            <a:endParaRPr lang="de-DE" sz="1600" i="1" dirty="0"/>
          </a:p>
          <a:p>
            <a:endParaRPr lang="de-DE" sz="1600" i="1" dirty="0" smtClean="0"/>
          </a:p>
          <a:p>
            <a:r>
              <a:rPr lang="de-DE" sz="1600" i="1" dirty="0" smtClean="0"/>
              <a:t>„Die </a:t>
            </a:r>
            <a:r>
              <a:rPr lang="de-DE" sz="1600" i="1" dirty="0"/>
              <a:t>IK-Angebote von Bibliotheken, erarbeitet oft mit Sicht auf den eigenen Bestand und die von ihnen subskribierten Datenbanken, dürfen die Sicht auf Tools wie Google, Facebook, </a:t>
            </a:r>
            <a:r>
              <a:rPr lang="de-DE" sz="1600" i="1" dirty="0" err="1"/>
              <a:t>Delicious</a:t>
            </a:r>
            <a:r>
              <a:rPr lang="de-DE" sz="1600" i="1" dirty="0"/>
              <a:t> usw. mit deren Problematik aber auch mit deren berechtigtem Mehrwert nicht ausklammern</a:t>
            </a:r>
            <a:r>
              <a:rPr lang="de-DE" sz="1600" i="1" dirty="0" smtClean="0"/>
              <a:t>.“ (</a:t>
            </a:r>
            <a:r>
              <a:rPr lang="de-DE" sz="1600" i="1" dirty="0" err="1" smtClean="0"/>
              <a:t>Hapke</a:t>
            </a:r>
            <a:r>
              <a:rPr lang="de-DE" sz="1600" i="1" dirty="0" smtClean="0"/>
              <a:t> 2011)</a:t>
            </a:r>
          </a:p>
          <a:p>
            <a:endParaRPr lang="de-DE" sz="1600" i="1" dirty="0"/>
          </a:p>
          <a:p>
            <a:r>
              <a:rPr lang="de-DE" sz="1600" i="1" dirty="0" smtClean="0"/>
              <a:t>„Wir </a:t>
            </a:r>
            <a:r>
              <a:rPr lang="de-DE" sz="1600" i="1" dirty="0"/>
              <a:t>müssen Discovery und </a:t>
            </a:r>
            <a:r>
              <a:rPr lang="de-DE" sz="1600" i="1" dirty="0" err="1"/>
              <a:t>Delivery</a:t>
            </a:r>
            <a:r>
              <a:rPr lang="de-DE" sz="1600" i="1" dirty="0"/>
              <a:t> dringend verbessern. Wie soll ich sonst erklären, was genau an den Ergebnissen der Suche in einer Fachdatenbank toller ist, aber warum die ungefähr 20-mal so lange dauert wie bei Google</a:t>
            </a:r>
            <a:r>
              <a:rPr lang="de-DE" sz="1600" i="1" dirty="0" smtClean="0"/>
              <a:t>?“ (Christensen 2011)</a:t>
            </a:r>
          </a:p>
          <a:p>
            <a:endParaRPr lang="de-DE" sz="1600" i="1"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100</a:t>
            </a:fld>
            <a:endParaRPr lang="en-US"/>
          </a:p>
        </p:txBody>
      </p:sp>
      <p:pic>
        <p:nvPicPr>
          <p:cNvPr id="5" name="Bild 4" descr="46750166_9e4ec922da.jpg"/>
          <p:cNvPicPr>
            <a:picLocks noChangeAspect="1"/>
          </p:cNvPicPr>
          <p:nvPr/>
        </p:nvPicPr>
        <p:blipFill>
          <a:blip r:embed="rId2"/>
          <a:stretch>
            <a:fillRect/>
          </a:stretch>
        </p:blipFill>
        <p:spPr>
          <a:xfrm>
            <a:off x="4499992" y="450486"/>
            <a:ext cx="3920010" cy="3122530"/>
          </a:xfrm>
          <a:prstGeom prst="rect">
            <a:avLst/>
          </a:prstGeom>
        </p:spPr>
      </p:pic>
    </p:spTree>
    <p:extLst>
      <p:ext uri="{BB962C8B-B14F-4D97-AF65-F5344CB8AC3E}">
        <p14:creationId xmlns:p14="http://schemas.microsoft.com/office/powerpoint/2010/main" val="57955719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pfuschicartoon.png"/>
          <p:cNvPicPr>
            <a:picLocks noChangeAspect="1"/>
          </p:cNvPicPr>
          <p:nvPr/>
        </p:nvPicPr>
        <p:blipFill>
          <a:blip r:embed="rId3"/>
          <a:stretch>
            <a:fillRect/>
          </a:stretch>
        </p:blipFill>
        <p:spPr>
          <a:xfrm>
            <a:off x="4133845" y="3501008"/>
            <a:ext cx="4890307" cy="3356992"/>
          </a:xfrm>
          <a:prstGeom prst="rect">
            <a:avLst/>
          </a:prstGeom>
        </p:spPr>
      </p:pic>
      <p:sp>
        <p:nvSpPr>
          <p:cNvPr id="2" name="Titel 1"/>
          <p:cNvSpPr>
            <a:spLocks noGrp="1"/>
          </p:cNvSpPr>
          <p:nvPr>
            <p:ph type="title"/>
          </p:nvPr>
        </p:nvSpPr>
        <p:spPr/>
        <p:txBody>
          <a:bodyPr/>
          <a:lstStyle/>
          <a:p>
            <a:r>
              <a:rPr lang="de-DE" dirty="0" smtClean="0"/>
              <a:t>Ausblick und Trends</a:t>
            </a:r>
            <a:endParaRPr lang="de-DE" dirty="0"/>
          </a:p>
        </p:txBody>
      </p:sp>
      <p:sp>
        <p:nvSpPr>
          <p:cNvPr id="3" name="Inhaltsplatzhalter 2"/>
          <p:cNvSpPr>
            <a:spLocks noGrp="1"/>
          </p:cNvSpPr>
          <p:nvPr>
            <p:ph idx="1"/>
          </p:nvPr>
        </p:nvSpPr>
        <p:spPr/>
        <p:txBody>
          <a:bodyPr/>
          <a:lstStyle/>
          <a:p>
            <a:endParaRPr lang="de-DE" sz="1400" dirty="0"/>
          </a:p>
          <a:p>
            <a:r>
              <a:rPr lang="de-DE" sz="1600" i="1" dirty="0" smtClean="0"/>
              <a:t>„</a:t>
            </a:r>
            <a:r>
              <a:rPr lang="de-DE" sz="1600" i="1" dirty="0"/>
              <a:t>2 Stunden „Sendezeit“ für bibliothekarische Themen im Rahmen einer Erstsemester-Einführung sind toll. Aber das ist Marketing, nicht Informationskompetenz-Vermittlung.“ (Christensen 2011</a:t>
            </a:r>
            <a:r>
              <a:rPr lang="de-DE" sz="1600" i="1" dirty="0" smtClean="0"/>
              <a:t>)</a:t>
            </a:r>
          </a:p>
          <a:p>
            <a:endParaRPr lang="de-DE" sz="1600" i="1" dirty="0" smtClean="0"/>
          </a:p>
          <a:p>
            <a:r>
              <a:rPr lang="de-DE" sz="1600" i="1" dirty="0" smtClean="0"/>
              <a:t>„Mehr </a:t>
            </a:r>
            <a:r>
              <a:rPr lang="de-DE" sz="1600" i="1" dirty="0"/>
              <a:t>Zeit in niedrigschwellige, individuelle Beratungsangebote investieren, zum Beispiel durch Beteiligung an Aktionen wie der „Langen Nacht der aufgeschobenen Hausarbeit“</a:t>
            </a:r>
            <a:r>
              <a:rPr lang="de-DE" sz="1600" i="1" dirty="0" smtClean="0"/>
              <a:t>.“ (Christensen 2011)</a:t>
            </a:r>
          </a:p>
          <a:p>
            <a:endParaRPr lang="de-DE" sz="1600" i="1" dirty="0"/>
          </a:p>
          <a:p>
            <a:r>
              <a:rPr lang="de-DE" sz="1600" i="1" dirty="0" smtClean="0"/>
              <a:t>„Mehr </a:t>
            </a:r>
            <a:r>
              <a:rPr lang="de-DE" sz="1600" i="1" dirty="0"/>
              <a:t>Zeit darein investieren, gute Worte zu finden. </a:t>
            </a:r>
            <a:r>
              <a:rPr lang="de-DE" sz="1600" i="1" dirty="0" smtClean="0"/>
              <a:t/>
            </a:r>
            <a:br>
              <a:rPr lang="de-DE" sz="1600" i="1" dirty="0" smtClean="0"/>
            </a:br>
            <a:r>
              <a:rPr lang="de-DE" sz="1600" i="1" dirty="0" smtClean="0"/>
              <a:t>Unter </a:t>
            </a:r>
            <a:r>
              <a:rPr lang="de-DE" sz="1600" i="1" dirty="0"/>
              <a:t>Informationskompetenz oder Teaching Library </a:t>
            </a:r>
            <a:r>
              <a:rPr lang="de-DE" sz="1600" i="1" dirty="0" smtClean="0"/>
              <a:t/>
            </a:r>
            <a:br>
              <a:rPr lang="de-DE" sz="1600" i="1" dirty="0" smtClean="0"/>
            </a:br>
            <a:r>
              <a:rPr lang="de-DE" sz="1600" i="1" dirty="0" smtClean="0"/>
              <a:t>kann </a:t>
            </a:r>
            <a:r>
              <a:rPr lang="de-DE" sz="1600" i="1" dirty="0"/>
              <a:t>sich kein Mensch außer uns was vorstellen</a:t>
            </a:r>
            <a:r>
              <a:rPr lang="de-DE" sz="1600" i="1" dirty="0" smtClean="0"/>
              <a:t>.“ (Christensen 2011)</a:t>
            </a:r>
          </a:p>
          <a:p>
            <a:endParaRPr lang="de-DE" sz="1600" i="1" dirty="0"/>
          </a:p>
          <a:p>
            <a:endParaRPr lang="de-DE" sz="1600" i="1"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101</a:t>
            </a:fld>
            <a:endParaRPr lang="en-US"/>
          </a:p>
        </p:txBody>
      </p:sp>
    </p:spTree>
    <p:extLst>
      <p:ext uri="{BB962C8B-B14F-4D97-AF65-F5344CB8AC3E}">
        <p14:creationId xmlns:p14="http://schemas.microsoft.com/office/powerpoint/2010/main" val="307732144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Experimentieren</a:t>
            </a:r>
            <a:endParaRPr lang="de-DE" dirty="0"/>
          </a:p>
        </p:txBody>
      </p:sp>
      <p:pic>
        <p:nvPicPr>
          <p:cNvPr id="12" name="Inhaltsplatzhalter 11" descr="Bildschirmfoto 2011-11-07 um 20.53.02.png"/>
          <p:cNvPicPr>
            <a:picLocks noGrp="1" noChangeAspect="1"/>
          </p:cNvPicPr>
          <p:nvPr>
            <p:ph idx="1"/>
          </p:nvPr>
        </p:nvPicPr>
        <p:blipFill>
          <a:blip r:embed="rId3">
            <a:extLst>
              <a:ext uri="{28A0092B-C50C-407E-A947-70E740481C1C}">
                <a14:useLocalDpi xmlns:a14="http://schemas.microsoft.com/office/drawing/2010/main" val="0"/>
              </a:ext>
            </a:extLst>
          </a:blip>
          <a:srcRect l="4331" r="4331"/>
          <a:stretch>
            <a:fillRect/>
          </a:stretch>
        </p:blipFill>
        <p:spPr>
          <a:xfrm>
            <a:off x="179512" y="1412776"/>
            <a:ext cx="8229600" cy="4525963"/>
          </a:xfrm>
        </p:spPr>
      </p:pic>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102</a:t>
            </a:fld>
            <a:endParaRPr lang="en-US"/>
          </a:p>
        </p:txBody>
      </p:sp>
      <p:pic>
        <p:nvPicPr>
          <p:cNvPr id="13" name="Bild 12" descr="Bildschirmfoto 2011-11-07 um 20.54.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8" y="1052736"/>
            <a:ext cx="7020272" cy="3970295"/>
          </a:xfrm>
          <a:prstGeom prst="rect">
            <a:avLst/>
          </a:prstGeom>
        </p:spPr>
      </p:pic>
    </p:spTree>
    <p:extLst>
      <p:ext uri="{BB962C8B-B14F-4D97-AF65-F5344CB8AC3E}">
        <p14:creationId xmlns:p14="http://schemas.microsoft.com/office/powerpoint/2010/main" val="63302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Weiterbilden</a:t>
            </a:r>
            <a:endParaRPr lang="de-DE" dirty="0"/>
          </a:p>
        </p:txBody>
      </p:sp>
      <p:pic>
        <p:nvPicPr>
          <p:cNvPr id="5" name="Inhaltsplatzhalter 4" descr="Bildschirmfoto 2010-06-02 um 14.27.36.png"/>
          <p:cNvPicPr>
            <a:picLocks noGrp="1" noChangeAspect="1"/>
          </p:cNvPicPr>
          <p:nvPr>
            <p:ph idx="1"/>
          </p:nvPr>
        </p:nvPicPr>
        <p:blipFill>
          <a:blip r:embed="rId3"/>
          <a:srcRect t="-14237" b="-14237"/>
          <a:stretch>
            <a:fillRect/>
          </a:stretch>
        </p:blipFill>
        <p:spPr/>
      </p:pic>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103</a:t>
            </a:fld>
            <a:endParaRPr lang="en-US"/>
          </a:p>
        </p:txBody>
      </p:sp>
      <p:pic>
        <p:nvPicPr>
          <p:cNvPr id="7" name="Bild 6" descr="Bildschirmfoto 2010-06-02 um 14.42.26.png"/>
          <p:cNvPicPr>
            <a:picLocks noChangeAspect="1"/>
          </p:cNvPicPr>
          <p:nvPr/>
        </p:nvPicPr>
        <p:blipFill>
          <a:blip r:embed="rId4"/>
          <a:stretch>
            <a:fillRect/>
          </a:stretch>
        </p:blipFill>
        <p:spPr>
          <a:xfrm>
            <a:off x="0" y="1219200"/>
            <a:ext cx="9144000" cy="4876800"/>
          </a:xfrm>
          <a:prstGeom prst="rect">
            <a:avLst/>
          </a:prstGeom>
        </p:spPr>
      </p:pic>
      <p:pic>
        <p:nvPicPr>
          <p:cNvPr id="3" name="Bild 2" descr="Bildschirmfoto 2011-11-07 um 20.58.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9872" y="692696"/>
            <a:ext cx="5428580" cy="5180802"/>
          </a:xfrm>
          <a:prstGeom prst="rect">
            <a:avLst/>
          </a:prstGeom>
        </p:spPr>
      </p:pic>
      <p:pic>
        <p:nvPicPr>
          <p:cNvPr id="6" name="Bild 5" descr="Bildschirmfoto 2011-11-07 um 21.01.4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64904"/>
            <a:ext cx="7308304" cy="3883066"/>
          </a:xfrm>
          <a:prstGeom prst="rect">
            <a:avLst/>
          </a:prstGeom>
        </p:spPr>
      </p:pic>
    </p:spTree>
    <p:extLst>
      <p:ext uri="{BB962C8B-B14F-4D97-AF65-F5344CB8AC3E}">
        <p14:creationId xmlns:p14="http://schemas.microsoft.com/office/powerpoint/2010/main" val="327601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WIR formen die Informationsgesellschaft</a:t>
            </a:r>
            <a:endParaRPr lang="de-DE" dirty="0"/>
          </a:p>
        </p:txBody>
      </p:sp>
      <p:sp>
        <p:nvSpPr>
          <p:cNvPr id="4" name="Foliennummernplatzhalter 3"/>
          <p:cNvSpPr>
            <a:spLocks noGrp="1"/>
          </p:cNvSpPr>
          <p:nvPr>
            <p:ph type="sldNum" sz="quarter" idx="10"/>
          </p:nvPr>
        </p:nvSpPr>
        <p:spPr>
          <a:xfrm>
            <a:off x="6457950" y="10452100"/>
            <a:ext cx="2133600" cy="476250"/>
          </a:xfrm>
        </p:spPr>
        <p:txBody>
          <a:bodyPr/>
          <a:lstStyle/>
          <a:p>
            <a:r>
              <a:rPr lang="en-US" smtClean="0"/>
              <a:t>Seite </a:t>
            </a:r>
            <a:fld id="{A9247794-4C09-453B-80BD-10473DFACE77}" type="slidenum">
              <a:rPr lang="en-US" smtClean="0"/>
              <a:pPr/>
              <a:t>104</a:t>
            </a:fld>
            <a:endParaRPr lang="en-US"/>
          </a:p>
        </p:txBody>
      </p:sp>
      <p:pic>
        <p:nvPicPr>
          <p:cNvPr id="5" name="Bild 4"/>
          <p:cNvPicPr>
            <a:picLocks noChangeAspect="1"/>
          </p:cNvPicPr>
          <p:nvPr/>
        </p:nvPicPr>
        <p:blipFill>
          <a:blip r:embed="rId3"/>
          <a:stretch>
            <a:fillRect/>
          </a:stretch>
        </p:blipFill>
        <p:spPr>
          <a:xfrm>
            <a:off x="304800" y="1295400"/>
            <a:ext cx="3810000" cy="5130800"/>
          </a:xfrm>
          <a:prstGeom prst="rect">
            <a:avLst/>
          </a:prstGeom>
        </p:spPr>
      </p:pic>
      <p:pic>
        <p:nvPicPr>
          <p:cNvPr id="6" name="Bild 5"/>
          <p:cNvPicPr>
            <a:picLocks noChangeAspect="1"/>
          </p:cNvPicPr>
          <p:nvPr/>
        </p:nvPicPr>
        <p:blipFill>
          <a:blip r:embed="rId4"/>
          <a:stretch>
            <a:fillRect/>
          </a:stretch>
        </p:blipFill>
        <p:spPr>
          <a:xfrm>
            <a:off x="4876800" y="1295400"/>
            <a:ext cx="4010526" cy="5334000"/>
          </a:xfrm>
          <a:prstGeom prst="rect">
            <a:avLst/>
          </a:prstGeom>
        </p:spPr>
      </p:pic>
      <p:pic>
        <p:nvPicPr>
          <p:cNvPr id="7" name="Bild 6"/>
          <p:cNvPicPr>
            <a:picLocks noChangeAspect="1"/>
          </p:cNvPicPr>
          <p:nvPr/>
        </p:nvPicPr>
        <p:blipFill>
          <a:blip r:embed="rId5"/>
          <a:stretch>
            <a:fillRect/>
          </a:stretch>
        </p:blipFill>
        <p:spPr>
          <a:xfrm>
            <a:off x="2209800" y="1295400"/>
            <a:ext cx="4026829" cy="5365750"/>
          </a:xfrm>
          <a:prstGeom prst="rect">
            <a:avLst/>
          </a:prstGeom>
        </p:spPr>
      </p:pic>
    </p:spTree>
    <p:extLst>
      <p:ext uri="{BB962C8B-B14F-4D97-AF65-F5344CB8AC3E}">
        <p14:creationId xmlns:p14="http://schemas.microsoft.com/office/powerpoint/2010/main" val="336776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Ziele für den heutigen Tag</a:t>
            </a:r>
            <a:endParaRPr lang="de-DE" dirty="0"/>
          </a:p>
        </p:txBody>
      </p:sp>
      <p:sp>
        <p:nvSpPr>
          <p:cNvPr id="3" name="Inhaltsplatzhalter 2"/>
          <p:cNvSpPr>
            <a:spLocks noGrp="1"/>
          </p:cNvSpPr>
          <p:nvPr>
            <p:ph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105</a:t>
            </a:fld>
            <a:endParaRPr lang="en-US"/>
          </a:p>
        </p:txBody>
      </p:sp>
      <p:graphicFrame>
        <p:nvGraphicFramePr>
          <p:cNvPr id="5" name="Diagramm 4"/>
          <p:cNvGraphicFramePr/>
          <p:nvPr>
            <p:extLst>
              <p:ext uri="{D42A27DB-BD31-4B8C-83A1-F6EECF244321}">
                <p14:modId xmlns:p14="http://schemas.microsoft.com/office/powerpoint/2010/main" val="972316371"/>
              </p:ext>
            </p:extLst>
          </p:nvPr>
        </p:nvGraphicFramePr>
        <p:xfrm>
          <a:off x="683568" y="836712"/>
          <a:ext cx="7416824"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Bild 5" descr="j0309602.jpg"/>
          <p:cNvPicPr>
            <a:picLocks noChangeAspect="1"/>
          </p:cNvPicPr>
          <p:nvPr/>
        </p:nvPicPr>
        <p:blipFill>
          <a:blip r:embed="rId7" cstate="print"/>
          <a:stretch>
            <a:fillRect/>
          </a:stretch>
        </p:blipFill>
        <p:spPr>
          <a:xfrm rot="5400000">
            <a:off x="7240126" y="-63513"/>
            <a:ext cx="1256184" cy="1760491"/>
          </a:xfrm>
          <a:prstGeom prst="rect">
            <a:avLst/>
          </a:prstGeom>
        </p:spPr>
      </p:pic>
    </p:spTree>
    <p:extLst>
      <p:ext uri="{BB962C8B-B14F-4D97-AF65-F5344CB8AC3E}">
        <p14:creationId xmlns:p14="http://schemas.microsoft.com/office/powerpoint/2010/main" val="181164681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4"/>
          </p:nvPr>
        </p:nvSpPr>
        <p:spPr/>
        <p:txBody>
          <a:bodyPr/>
          <a:lstStyle/>
          <a:p>
            <a:r>
              <a:rPr lang="en-US"/>
              <a:t>Seite </a:t>
            </a:r>
            <a:fld id="{D822F6D9-8EB3-4D35-ACFB-087439F5D76E}" type="slidenum">
              <a:rPr lang="en-US"/>
              <a:pPr/>
              <a:t>106</a:t>
            </a:fld>
            <a:endParaRPr lang="en-US"/>
          </a:p>
        </p:txBody>
      </p:sp>
      <p:sp>
        <p:nvSpPr>
          <p:cNvPr id="66562" name="Rectangle 2"/>
          <p:cNvSpPr>
            <a:spLocks noGrp="1" noChangeArrowheads="1"/>
          </p:cNvSpPr>
          <p:nvPr>
            <p:ph type="ctrTitle"/>
          </p:nvPr>
        </p:nvSpPr>
        <p:spPr/>
        <p:txBody>
          <a:bodyPr/>
          <a:lstStyle/>
          <a:p>
            <a:r>
              <a:rPr lang="de-CH" sz="3600" dirty="0" smtClean="0">
                <a:latin typeface="Verdana" pitchFamily="34" charset="0"/>
              </a:rPr>
              <a:t>Herzlichen Dank!</a:t>
            </a:r>
            <a:br>
              <a:rPr lang="de-CH" sz="3600" dirty="0" smtClean="0">
                <a:latin typeface="Verdana" pitchFamily="34" charset="0"/>
              </a:rPr>
            </a:br>
            <a:r>
              <a:rPr lang="de-CH" sz="3600" dirty="0" smtClean="0">
                <a:latin typeface="Verdana" pitchFamily="34" charset="0"/>
              </a:rPr>
              <a:t/>
            </a:r>
            <a:br>
              <a:rPr lang="de-CH" sz="3600" dirty="0" smtClean="0">
                <a:latin typeface="Verdana" pitchFamily="34" charset="0"/>
              </a:rPr>
            </a:br>
            <a:endParaRPr lang="de-CH" sz="3600" dirty="0">
              <a:latin typeface="Verdana" pitchFamily="34" charset="0"/>
            </a:endParaRPr>
          </a:p>
        </p:txBody>
      </p:sp>
      <p:sp>
        <p:nvSpPr>
          <p:cNvPr id="6" name="Untertitel 5"/>
          <p:cNvSpPr>
            <a:spLocks noGrp="1"/>
          </p:cNvSpPr>
          <p:nvPr>
            <p:ph type="subTitle" sz="quarter" idx="1"/>
          </p:nvPr>
        </p:nvSpPr>
        <p:spPr/>
        <p:txBody>
          <a:bodyPr/>
          <a:lstStyle/>
          <a:p>
            <a:r>
              <a:rPr lang="de-DE" dirty="0" smtClean="0"/>
              <a:t>Bei Fragen / Unklarheiten jederzeit: </a:t>
            </a:r>
          </a:p>
          <a:p>
            <a:r>
              <a:rPr lang="de-DE" dirty="0" err="1" smtClean="0"/>
              <a:t>nadja.boeller@gmail.com</a:t>
            </a:r>
            <a:endParaRPr lang="de-DE" dirty="0" smtClean="0"/>
          </a:p>
          <a:p>
            <a:endParaRPr lang="de-DE"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Literaturverzeichnis</a:t>
            </a:r>
            <a:endParaRPr lang="de-DE" dirty="0"/>
          </a:p>
        </p:txBody>
      </p:sp>
      <p:sp>
        <p:nvSpPr>
          <p:cNvPr id="3" name="Inhaltsplatzhalter 2"/>
          <p:cNvSpPr>
            <a:spLocks noGrp="1"/>
          </p:cNvSpPr>
          <p:nvPr>
            <p:ph idx="1"/>
          </p:nvPr>
        </p:nvSpPr>
        <p:spPr>
          <a:xfrm>
            <a:off x="457200" y="1052736"/>
            <a:ext cx="8229600" cy="4525963"/>
          </a:xfrm>
        </p:spPr>
        <p:txBody>
          <a:bodyPr/>
          <a:lstStyle/>
          <a:p>
            <a:r>
              <a:rPr lang="de-DE" sz="1400" dirty="0" err="1"/>
              <a:t>Association</a:t>
            </a:r>
            <a:r>
              <a:rPr lang="de-DE" sz="1400" dirty="0"/>
              <a:t> </a:t>
            </a:r>
            <a:r>
              <a:rPr lang="de-DE" sz="1400" dirty="0" err="1"/>
              <a:t>of</a:t>
            </a:r>
            <a:r>
              <a:rPr lang="de-DE" sz="1400" dirty="0"/>
              <a:t> College </a:t>
            </a:r>
            <a:r>
              <a:rPr lang="de-DE" sz="1400" dirty="0" err="1"/>
              <a:t>and</a:t>
            </a:r>
            <a:r>
              <a:rPr lang="de-DE" sz="1400" dirty="0"/>
              <a:t> Research Libraries (ACRL). (2000). Information </a:t>
            </a:r>
            <a:r>
              <a:rPr lang="de-DE" sz="1400" dirty="0" err="1"/>
              <a:t>Literacy</a:t>
            </a:r>
            <a:r>
              <a:rPr lang="de-DE" sz="1400" dirty="0"/>
              <a:t> </a:t>
            </a:r>
            <a:r>
              <a:rPr lang="de-DE" sz="1400" dirty="0" err="1"/>
              <a:t>Competency</a:t>
            </a:r>
            <a:r>
              <a:rPr lang="de-DE" sz="1400" dirty="0"/>
              <a:t> Standards </a:t>
            </a:r>
            <a:r>
              <a:rPr lang="de-DE" sz="1400" dirty="0" err="1"/>
              <a:t>for</a:t>
            </a:r>
            <a:r>
              <a:rPr lang="de-DE" sz="1400" dirty="0"/>
              <a:t> Higher Education. Chicago. Abgerufen von http://</a:t>
            </a:r>
            <a:r>
              <a:rPr lang="de-DE" sz="1400" dirty="0" err="1"/>
              <a:t>www.ala.org</a:t>
            </a:r>
            <a:r>
              <a:rPr lang="de-DE" sz="1400" dirty="0"/>
              <a:t>/</a:t>
            </a:r>
            <a:r>
              <a:rPr lang="de-DE" sz="1400" dirty="0" err="1"/>
              <a:t>ala</a:t>
            </a:r>
            <a:r>
              <a:rPr lang="de-DE" sz="1400" dirty="0"/>
              <a:t>/</a:t>
            </a:r>
            <a:r>
              <a:rPr lang="de-DE" sz="1400" dirty="0" err="1"/>
              <a:t>mgrps</a:t>
            </a:r>
            <a:r>
              <a:rPr lang="de-DE" sz="1400" dirty="0"/>
              <a:t>/</a:t>
            </a:r>
            <a:r>
              <a:rPr lang="de-DE" sz="1400" dirty="0" err="1"/>
              <a:t>divs</a:t>
            </a:r>
            <a:r>
              <a:rPr lang="de-DE" sz="1400" dirty="0"/>
              <a:t>/</a:t>
            </a:r>
            <a:r>
              <a:rPr lang="de-DE" sz="1400" dirty="0" err="1"/>
              <a:t>acrl</a:t>
            </a:r>
            <a:r>
              <a:rPr lang="de-DE" sz="1400" dirty="0"/>
              <a:t>/</a:t>
            </a:r>
            <a:r>
              <a:rPr lang="de-DE" sz="1400" dirty="0" err="1"/>
              <a:t>standards</a:t>
            </a:r>
            <a:r>
              <a:rPr lang="de-DE" sz="1400" dirty="0"/>
              <a:t>/</a:t>
            </a:r>
            <a:r>
              <a:rPr lang="de-DE" sz="1400" dirty="0" err="1"/>
              <a:t>standards.pdf</a:t>
            </a:r>
            <a:r>
              <a:rPr lang="de-DE" sz="1400" dirty="0"/>
              <a:t> </a:t>
            </a:r>
          </a:p>
          <a:p>
            <a:r>
              <a:rPr lang="de-DE" sz="1400" dirty="0" err="1"/>
              <a:t>Bättig</a:t>
            </a:r>
            <a:r>
              <a:rPr lang="de-DE" sz="1400" dirty="0"/>
              <a:t>, E. (2005). Information </a:t>
            </a:r>
            <a:r>
              <a:rPr lang="de-DE" sz="1400" dirty="0" err="1"/>
              <a:t>literacy</a:t>
            </a:r>
            <a:r>
              <a:rPr lang="de-DE" sz="1400" dirty="0"/>
              <a:t> an Hochschulen: Entwicklungen in den USA, in Deutschland und der Schweiz. Churer Schriften zur Informationswissenschaft: Schrift 8. Chur: Arbeitsbereich Informationswissenschaft. Abgerufen von http://</a:t>
            </a:r>
            <a:r>
              <a:rPr lang="de-DE" sz="1400" dirty="0" err="1"/>
              <a:t>www.fh-htwchur.ch</a:t>
            </a:r>
            <a:r>
              <a:rPr lang="de-DE" sz="1400" dirty="0"/>
              <a:t>/</a:t>
            </a:r>
            <a:r>
              <a:rPr lang="de-DE" sz="1400" dirty="0" err="1"/>
              <a:t>uploads</a:t>
            </a:r>
            <a:r>
              <a:rPr lang="de-DE" sz="1400" dirty="0"/>
              <a:t>/</a:t>
            </a:r>
            <a:r>
              <a:rPr lang="de-DE" sz="1400" dirty="0" err="1"/>
              <a:t>media</a:t>
            </a:r>
            <a:r>
              <a:rPr lang="de-DE" sz="1400" dirty="0"/>
              <a:t>/CSI_8_Baettig.pdf </a:t>
            </a:r>
          </a:p>
          <a:p>
            <a:r>
              <a:rPr lang="de-DE" sz="1400" dirty="0"/>
              <a:t>Bauer, L., </a:t>
            </a:r>
            <a:r>
              <a:rPr lang="de-DE" sz="1400" dirty="0" err="1"/>
              <a:t>Böller</a:t>
            </a:r>
            <a:r>
              <a:rPr lang="de-DE" sz="1400" dirty="0"/>
              <a:t>, N., &amp; Hierl, S. (2009). DIAMOND: </a:t>
            </a:r>
            <a:r>
              <a:rPr lang="de-DE" sz="1400" dirty="0" err="1"/>
              <a:t>Didactical</a:t>
            </a:r>
            <a:r>
              <a:rPr lang="de-DE" sz="1400" dirty="0"/>
              <a:t> Approach </a:t>
            </a:r>
            <a:r>
              <a:rPr lang="de-DE" sz="1400" dirty="0" err="1"/>
              <a:t>for</a:t>
            </a:r>
            <a:r>
              <a:rPr lang="de-DE" sz="1400" dirty="0"/>
              <a:t> Multiple Competence Development. Churer Schriften zur Informationswissenschaft: Bde. 35. Chur: Hochschule </a:t>
            </a:r>
            <a:r>
              <a:rPr lang="de-DE" sz="1400" dirty="0" err="1"/>
              <a:t>für</a:t>
            </a:r>
            <a:r>
              <a:rPr lang="de-DE" sz="1400" dirty="0"/>
              <a:t> Technik und Wirtschaft, Arbeitsbereich Informationswissenschaft</a:t>
            </a:r>
            <a:r>
              <a:rPr lang="de-DE" sz="1400" dirty="0" smtClean="0"/>
              <a:t>.</a:t>
            </a:r>
          </a:p>
          <a:p>
            <a:r>
              <a:rPr lang="en-US" sz="1400" dirty="0" err="1"/>
              <a:t>Blanchett</a:t>
            </a:r>
            <a:r>
              <a:rPr lang="en-US" sz="1400" dirty="0"/>
              <a:t>, Helen; </a:t>
            </a:r>
            <a:r>
              <a:rPr lang="en-US" sz="1400" dirty="0" err="1"/>
              <a:t>Powis</a:t>
            </a:r>
            <a:r>
              <a:rPr lang="en-US" sz="1400" dirty="0"/>
              <a:t>, Chris; Webb, Jo. A Guide to Teaching Information Literacy: 101 Practical Tips. London: Facet Publishing, 2011</a:t>
            </a:r>
            <a:r>
              <a:rPr lang="en-US" sz="1400" dirty="0" smtClean="0"/>
              <a:t>.</a:t>
            </a:r>
          </a:p>
          <a:p>
            <a:r>
              <a:rPr lang="de-DE" sz="1400" dirty="0" err="1" smtClean="0"/>
              <a:t>Bo</a:t>
            </a:r>
            <a:r>
              <a:rPr lang="de-DE" sz="1400" dirty="0" err="1"/>
              <a:t>̈ller</a:t>
            </a:r>
            <a:r>
              <a:rPr lang="de-DE" sz="1400" dirty="0"/>
              <a:t>, N. (2011). </a:t>
            </a:r>
            <a:r>
              <a:rPr lang="de-DE" sz="1400" dirty="0" err="1"/>
              <a:t>Förderung</a:t>
            </a:r>
            <a:r>
              <a:rPr lang="de-DE" sz="1400" dirty="0"/>
              <a:t> der Informationskompetenz von Dozierenden: Ein Aufgabe der Hochschuldidaktik? Forschungsbericht im Studiengang Information Science. Chur</a:t>
            </a:r>
            <a:r>
              <a:rPr lang="de-DE" sz="1400" dirty="0" smtClean="0"/>
              <a:t>.</a:t>
            </a:r>
          </a:p>
          <a:p>
            <a:r>
              <a:rPr lang="de-DE" sz="1400" dirty="0"/>
              <a:t>Böller, N. (2013). Modell zur strategischen Analyse von Konzepten zur Förderung von Informationskompetenz an Hochschulbibliotheken – MOSAIK-PRO. Churer Schriften zur Informationswissenschaft: Bde. 60. Chur: Hochschule </a:t>
            </a:r>
            <a:r>
              <a:rPr lang="de-DE" sz="1400" dirty="0" err="1"/>
              <a:t>für</a:t>
            </a:r>
            <a:r>
              <a:rPr lang="de-DE" sz="1400" dirty="0"/>
              <a:t> Technik und Wirtschaft, Arbeitsbereich Informationswissenschaft.</a:t>
            </a:r>
          </a:p>
          <a:p>
            <a:r>
              <a:rPr lang="de-DE" sz="1400" dirty="0" err="1"/>
              <a:t>Brändli</a:t>
            </a:r>
            <a:r>
              <a:rPr lang="de-DE" sz="1400" dirty="0"/>
              <a:t>, L. (2007). Gesucht – gefunden? Optimierung der Informationssuche von Studierenden in wissenschaftlichen Bibliotheken (Churer </a:t>
            </a:r>
            <a:r>
              <a:rPr lang="de-DE" sz="1400" dirty="0" err="1"/>
              <a:t>Schriten</a:t>
            </a:r>
            <a:r>
              <a:rPr lang="de-DE" sz="1400" dirty="0"/>
              <a:t> zur Informationswissenschaft, Nr. 21). Hochschule </a:t>
            </a:r>
            <a:r>
              <a:rPr lang="de-DE" sz="1400" dirty="0" err="1"/>
              <a:t>für</a:t>
            </a:r>
            <a:r>
              <a:rPr lang="de-DE" sz="1400" dirty="0"/>
              <a:t> Technik und Wirtschaft, Chur.</a:t>
            </a:r>
          </a:p>
          <a:p>
            <a:r>
              <a:rPr lang="de-DE" sz="1400" dirty="0" err="1"/>
              <a:t>Brändli</a:t>
            </a:r>
            <a:r>
              <a:rPr lang="de-DE" sz="1400" dirty="0"/>
              <a:t>, U. (2009). Aktueller Stand von Informations- und Medienkompetenz in der Lehrerausbildung. Seminararbeit im Studiengang Informationswissenschaft. Chur.</a:t>
            </a:r>
          </a:p>
          <a:p>
            <a:endParaRPr lang="de-DE" sz="1400" dirty="0" smtClean="0"/>
          </a:p>
          <a:p>
            <a:endParaRPr lang="de-DE" sz="1400" dirty="0" smtClean="0"/>
          </a:p>
          <a:p>
            <a:endParaRPr lang="de-DE" sz="1400" dirty="0" smtClean="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107</a:t>
            </a:fld>
            <a:endParaRPr lang="en-US"/>
          </a:p>
        </p:txBody>
      </p:sp>
    </p:spTree>
    <p:extLst>
      <p:ext uri="{BB962C8B-B14F-4D97-AF65-F5344CB8AC3E}">
        <p14:creationId xmlns:p14="http://schemas.microsoft.com/office/powerpoint/2010/main" val="306172856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99181"/>
            <a:ext cx="8229600" cy="4525963"/>
          </a:xfrm>
        </p:spPr>
        <p:txBody>
          <a:bodyPr/>
          <a:lstStyle/>
          <a:p>
            <a:r>
              <a:rPr lang="de-DE" sz="1400" dirty="0"/>
              <a:t>Bundy, A. (Hrsg.). (2004). </a:t>
            </a:r>
            <a:r>
              <a:rPr lang="de-DE" sz="1400" dirty="0" err="1"/>
              <a:t>Australian</a:t>
            </a:r>
            <a:r>
              <a:rPr lang="de-DE" sz="1400" dirty="0"/>
              <a:t> </a:t>
            </a:r>
            <a:r>
              <a:rPr lang="de-DE" sz="1400" dirty="0" err="1"/>
              <a:t>and</a:t>
            </a:r>
            <a:r>
              <a:rPr lang="de-DE" sz="1400" dirty="0"/>
              <a:t> New </a:t>
            </a:r>
            <a:r>
              <a:rPr lang="de-DE" sz="1400" dirty="0" err="1"/>
              <a:t>Zealand</a:t>
            </a:r>
            <a:r>
              <a:rPr lang="de-DE" sz="1400" dirty="0"/>
              <a:t> Information </a:t>
            </a:r>
            <a:r>
              <a:rPr lang="de-DE" sz="1400" dirty="0" err="1"/>
              <a:t>Literacy</a:t>
            </a:r>
            <a:r>
              <a:rPr lang="de-DE" sz="1400" dirty="0"/>
              <a:t> Framework. Adelaide. Abgerufen von http://www.caul.edu.au/content/upload/files/info-literacy/InfoLiteracyFramework.pdf </a:t>
            </a:r>
          </a:p>
          <a:p>
            <a:r>
              <a:rPr lang="de-DE" sz="1400" dirty="0"/>
              <a:t>Christensen, Anne (2011). Warum mich das Thema Info-Kompetenz neulich so </a:t>
            </a:r>
            <a:r>
              <a:rPr lang="de-DE" sz="1400" dirty="0" err="1"/>
              <a:t>angeätzt</a:t>
            </a:r>
            <a:r>
              <a:rPr lang="de-DE" sz="1400" dirty="0"/>
              <a:t> hat. Blogeintrag vom 11. April 2011. Abgerufen von http://xenzen.wordpress.com/2011/04/11/warum-mich-das-thema-info-kompetenz-neulich-so-angeatzt-hat/</a:t>
            </a:r>
          </a:p>
          <a:p>
            <a:r>
              <a:rPr lang="de-DE" sz="1400" dirty="0" smtClean="0"/>
              <a:t>Dannenberg</a:t>
            </a:r>
            <a:r>
              <a:rPr lang="de-DE" sz="1400" dirty="0"/>
              <a:t>, D., &amp; Haase, J. (2008). In 10 Schritten zur Teaching Library - erfolgreiche Planung </a:t>
            </a:r>
            <a:r>
              <a:rPr lang="de-DE" sz="1400" dirty="0" err="1"/>
              <a:t>bibliothekspädagogischer</a:t>
            </a:r>
            <a:r>
              <a:rPr lang="de-DE" sz="1400" dirty="0"/>
              <a:t> Veranstaltungen und ihre Einbindung in Curricula. In U. Krauss-</a:t>
            </a:r>
            <a:r>
              <a:rPr lang="de-DE" sz="1400" dirty="0" err="1"/>
              <a:t>Leichert</a:t>
            </a:r>
            <a:r>
              <a:rPr lang="de-DE" sz="1400" dirty="0"/>
              <a:t> (Hrsg.), Teaching Library. Eine Kernaufgabe </a:t>
            </a:r>
            <a:r>
              <a:rPr lang="de-DE" sz="1400" dirty="0" err="1"/>
              <a:t>für</a:t>
            </a:r>
            <a:r>
              <a:rPr lang="de-DE" sz="1400" dirty="0"/>
              <a:t> Bibliotheken (2 Aufl., S. 101–135). Frankfurt am Main: Peter Lang.</a:t>
            </a:r>
          </a:p>
          <a:p>
            <a:r>
              <a:rPr lang="de-DE" sz="1400" dirty="0"/>
              <a:t>Eisenberg. (2007). </a:t>
            </a:r>
            <a:r>
              <a:rPr lang="de-DE" sz="1400" dirty="0" err="1"/>
              <a:t>What</a:t>
            </a:r>
            <a:r>
              <a:rPr lang="de-DE" sz="1400" dirty="0"/>
              <a:t> </a:t>
            </a:r>
            <a:r>
              <a:rPr lang="de-DE" sz="1400" dirty="0" err="1"/>
              <a:t>is</a:t>
            </a:r>
            <a:r>
              <a:rPr lang="de-DE" sz="1400" dirty="0"/>
              <a:t> </a:t>
            </a:r>
            <a:r>
              <a:rPr lang="de-DE" sz="1400" dirty="0" err="1"/>
              <a:t>the</a:t>
            </a:r>
            <a:r>
              <a:rPr lang="de-DE" sz="1400" dirty="0"/>
              <a:t> Big6? Abgerufen von http://www.big6.com/about/ </a:t>
            </a:r>
            <a:endParaRPr lang="de-DE" sz="1400" dirty="0" smtClean="0"/>
          </a:p>
          <a:p>
            <a:r>
              <a:rPr lang="nn-NO" sz="1400" dirty="0" smtClean="0"/>
              <a:t>Hofer</a:t>
            </a:r>
            <a:r>
              <a:rPr lang="nn-NO" sz="1400" dirty="0"/>
              <a:t>, Amy R</a:t>
            </a:r>
            <a:r>
              <a:rPr lang="nn-NO" sz="1400" dirty="0" smtClean="0"/>
              <a:t>.; Brunetti</a:t>
            </a:r>
            <a:r>
              <a:rPr lang="nn-NO" sz="1400" dirty="0"/>
              <a:t>, </a:t>
            </a:r>
            <a:r>
              <a:rPr lang="nn-NO" sz="1400" dirty="0" smtClean="0"/>
              <a:t>Korey; Townsend, Lori (2013). A Threshold Concepts Approach to the Standards Revision. Communications in Information Literacy, 7(2), 98-107. Abgerufen von </a:t>
            </a:r>
            <a:r>
              <a:rPr lang="de-DE" sz="1400" dirty="0" smtClean="0"/>
              <a:t>http</a:t>
            </a:r>
            <a:r>
              <a:rPr lang="de-DE" sz="1400" dirty="0"/>
              <a:t>://www.comminfolit.org/index.php?journal=cil&amp;page=article&amp;op=view&amp;path%5B%5D=v7i2p108&amp;path%5B%5D=168</a:t>
            </a:r>
          </a:p>
          <a:p>
            <a:r>
              <a:rPr lang="de-DE" sz="1400" dirty="0" err="1" smtClean="0"/>
              <a:t>Hapke</a:t>
            </a:r>
            <a:r>
              <a:rPr lang="de-DE" sz="1400" dirty="0" smtClean="0"/>
              <a:t>, Thomas (2011). Informationskompetenz neu gedacht – </a:t>
            </a:r>
            <a:r>
              <a:rPr lang="de-DE" sz="1400" dirty="0" err="1" smtClean="0"/>
              <a:t>Informatioskomptenz</a:t>
            </a:r>
            <a:r>
              <a:rPr lang="de-DE" sz="1400" dirty="0" smtClean="0"/>
              <a:t> leicht gemacht?! Blogeintrag vom 16. April 2011. </a:t>
            </a:r>
            <a:r>
              <a:rPr lang="de-DE" sz="1400" dirty="0"/>
              <a:t>Abgerufen von http://blog.hapke.de/information-literacy/informationskompetenz-neu-gedacht-informationskompetenz-leicht-gemacht/</a:t>
            </a:r>
            <a:endParaRPr lang="de-DE" sz="1400" dirty="0" smtClean="0"/>
          </a:p>
          <a:p>
            <a:r>
              <a:rPr lang="de-DE" sz="1400" dirty="0" smtClean="0"/>
              <a:t>Homann</a:t>
            </a:r>
            <a:r>
              <a:rPr lang="de-DE" sz="1400" dirty="0"/>
              <a:t>, B. (2000). Das Dynamische </a:t>
            </a:r>
            <a:r>
              <a:rPr lang="de-DE" sz="1400" dirty="0" err="1"/>
              <a:t>Moell</a:t>
            </a:r>
            <a:r>
              <a:rPr lang="de-DE" sz="1400" dirty="0"/>
              <a:t> der Informationskompetenz (DYMIK) als Grundlage </a:t>
            </a:r>
            <a:r>
              <a:rPr lang="de-DE" sz="1400" dirty="0" err="1"/>
              <a:t>für</a:t>
            </a:r>
            <a:r>
              <a:rPr lang="de-DE" sz="1400" dirty="0"/>
              <a:t> bibliothekarische Schulungen. In G. Knorz &amp; R. Kuhlen (Hrsg.), Schriften zur Informationswissenschaft / UVK: Band 38. Informationskompetenz. Basiskompetenz in der Informationsgesellschaft (S. 195–206). Konstanz: UVK, </a:t>
            </a:r>
            <a:r>
              <a:rPr lang="de-DE" sz="1400" dirty="0" err="1"/>
              <a:t>Universitätsverlag</a:t>
            </a:r>
            <a:r>
              <a:rPr lang="de-DE" sz="1400" dirty="0"/>
              <a:t> Konstanz. Abgerufen von http://</a:t>
            </a:r>
            <a:r>
              <a:rPr lang="de-DE" sz="1400" dirty="0" err="1"/>
              <a:t>www.informationskompetenz.de</a:t>
            </a:r>
            <a:r>
              <a:rPr lang="de-DE" sz="1400" dirty="0"/>
              <a:t>/</a:t>
            </a:r>
            <a:r>
              <a:rPr lang="de-DE" sz="1400" dirty="0" err="1"/>
              <a:t>fileadmin</a:t>
            </a:r>
            <a:r>
              <a:rPr lang="de-DE" sz="1400" dirty="0"/>
              <a:t>/DAM/</a:t>
            </a:r>
            <a:r>
              <a:rPr lang="de-DE" sz="1400" dirty="0" err="1"/>
              <a:t>documents</a:t>
            </a:r>
            <a:r>
              <a:rPr lang="de-DE" sz="1400" dirty="0"/>
              <a:t>/Das%20Dynamische%20Model_141.pdf </a:t>
            </a:r>
          </a:p>
          <a:p>
            <a:r>
              <a:rPr lang="de-DE" sz="1400" dirty="0"/>
              <a:t>Homann, B. (2002). Eine </a:t>
            </a:r>
            <a:r>
              <a:rPr lang="de-DE" sz="1400" dirty="0" err="1"/>
              <a:t>Übersetzung</a:t>
            </a:r>
            <a:r>
              <a:rPr lang="de-DE" sz="1400" dirty="0"/>
              <a:t> der amerikanischen Standards der ACRL. als argumentative Hilfe zur Realisierung der Teaching Library. Bibliotheksdienst, 36(5), 625–639. Abgerufen von http://</a:t>
            </a:r>
            <a:r>
              <a:rPr lang="de-DE" sz="1400" dirty="0" err="1"/>
              <a:t>bibliotheksdienst.zlb.de</a:t>
            </a:r>
            <a:r>
              <a:rPr lang="de-DE" sz="1400" dirty="0"/>
              <a:t>/2002/02_05_07.pdf </a:t>
            </a:r>
          </a:p>
          <a:p>
            <a:endParaRPr lang="de-DE" sz="1400"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108</a:t>
            </a:fld>
            <a:endParaRPr lang="en-US"/>
          </a:p>
        </p:txBody>
      </p:sp>
    </p:spTree>
    <p:extLst>
      <p:ext uri="{BB962C8B-B14F-4D97-AF65-F5344CB8AC3E}">
        <p14:creationId xmlns:p14="http://schemas.microsoft.com/office/powerpoint/2010/main" val="287133205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27173"/>
            <a:ext cx="8229600" cy="4525963"/>
          </a:xfrm>
        </p:spPr>
        <p:txBody>
          <a:bodyPr/>
          <a:lstStyle/>
          <a:p>
            <a:r>
              <a:rPr lang="de-DE" sz="1400" dirty="0"/>
              <a:t>Hotz-</a:t>
            </a:r>
            <a:r>
              <a:rPr lang="de-DE" sz="1400" dirty="0" err="1"/>
              <a:t>Zwissler</a:t>
            </a:r>
            <a:r>
              <a:rPr lang="de-DE" sz="1400" dirty="0"/>
              <a:t>, S. (2010). Vermittlung von Informationskompetenz im Fachkontext: Die HSGYM-Studie setzt Akzente in der Vermittlung von </a:t>
            </a:r>
            <a:r>
              <a:rPr lang="de-DE" sz="1400" dirty="0" err="1"/>
              <a:t>überfachlichen</a:t>
            </a:r>
            <a:r>
              <a:rPr lang="de-DE" sz="1400" dirty="0"/>
              <a:t> Kompetenzen – Die Hochschulbibliothek als Fachpartner in der Lehre? Diplomarbeit im Master </a:t>
            </a:r>
            <a:r>
              <a:rPr lang="de-DE" sz="1400" dirty="0" err="1"/>
              <a:t>of</a:t>
            </a:r>
            <a:r>
              <a:rPr lang="de-DE" sz="1400" dirty="0"/>
              <a:t> </a:t>
            </a:r>
            <a:r>
              <a:rPr lang="de-DE" sz="1400" dirty="0" err="1"/>
              <a:t>Advanced</a:t>
            </a:r>
            <a:r>
              <a:rPr lang="de-DE" sz="1400" dirty="0"/>
              <a:t> Studies (MAS) in Information Science. Chur.</a:t>
            </a:r>
          </a:p>
          <a:p>
            <a:r>
              <a:rPr lang="de-DE" sz="1400" dirty="0" err="1"/>
              <a:t>Hütte</a:t>
            </a:r>
            <a:r>
              <a:rPr lang="de-DE" sz="1400" dirty="0"/>
              <a:t>, M. (2006). Zur Vermittlung von Informationskompetenz an Hochschulbibliotheken. Entwicklung, Status quo, und Perspektiven (Master-Thesis). Fachhochschule </a:t>
            </a:r>
            <a:r>
              <a:rPr lang="de-DE" sz="1400" dirty="0" err="1"/>
              <a:t>Köln</a:t>
            </a:r>
            <a:r>
              <a:rPr lang="de-DE" sz="1400" dirty="0"/>
              <a:t>, </a:t>
            </a:r>
            <a:r>
              <a:rPr lang="de-DE" sz="1400" dirty="0" err="1"/>
              <a:t>Köln</a:t>
            </a:r>
            <a:r>
              <a:rPr lang="de-DE" sz="1400" dirty="0"/>
              <a:t>. Abgerufen von http://</a:t>
            </a:r>
            <a:r>
              <a:rPr lang="de-DE" sz="1400" dirty="0" err="1"/>
              <a:t>eprints.rclis.org</a:t>
            </a:r>
            <a:r>
              <a:rPr lang="de-DE" sz="1400" dirty="0"/>
              <a:t>/</a:t>
            </a:r>
            <a:r>
              <a:rPr lang="de-DE" sz="1400" dirty="0" err="1"/>
              <a:t>archive</a:t>
            </a:r>
            <a:r>
              <a:rPr lang="de-DE" sz="1400" dirty="0"/>
              <a:t>/00008476/01/MT-_Mario-_</a:t>
            </a:r>
            <a:r>
              <a:rPr lang="de-DE" sz="1400" dirty="0" err="1"/>
              <a:t>Huette.pdf</a:t>
            </a:r>
            <a:r>
              <a:rPr lang="de-DE" sz="1400" dirty="0"/>
              <a:t> </a:t>
            </a:r>
          </a:p>
          <a:p>
            <a:r>
              <a:rPr lang="de-DE" sz="1400" dirty="0" smtClean="0"/>
              <a:t>Ingold</a:t>
            </a:r>
            <a:r>
              <a:rPr lang="de-DE" sz="1400" dirty="0"/>
              <a:t>, M. (2005). Das bibliothekarische Konzept der Informationskompetenz: Ein </a:t>
            </a:r>
            <a:r>
              <a:rPr lang="de-DE" sz="1400" dirty="0" err="1"/>
              <a:t>Überblick</a:t>
            </a:r>
            <a:r>
              <a:rPr lang="de-DE" sz="1400" dirty="0"/>
              <a:t>. Publikation im Rahmen eines Dissertationsprojektes, </a:t>
            </a:r>
            <a:r>
              <a:rPr lang="de-DE" sz="1400" dirty="0" err="1"/>
              <a:t>Humboldt-Universität</a:t>
            </a:r>
            <a:r>
              <a:rPr lang="de-DE" sz="1400" dirty="0"/>
              <a:t> Berlin. Berliner Handreichungen zur Bibliothekswissenschaft: Bde. 128. Berlin: </a:t>
            </a:r>
            <a:r>
              <a:rPr lang="de-DE" sz="1400" dirty="0" err="1"/>
              <a:t>Humboldt-Universität</a:t>
            </a:r>
            <a:r>
              <a:rPr lang="de-DE" sz="1400" dirty="0"/>
              <a:t>, Institut </a:t>
            </a:r>
            <a:r>
              <a:rPr lang="de-DE" sz="1400" dirty="0" err="1"/>
              <a:t>für</a:t>
            </a:r>
            <a:r>
              <a:rPr lang="de-DE" sz="1400" dirty="0"/>
              <a:t> Bibliothekswissenschaften. Abgerufen von http://</a:t>
            </a:r>
            <a:r>
              <a:rPr lang="de-DE" sz="1400" dirty="0" err="1"/>
              <a:t>www.ib.hu-berlin.de</a:t>
            </a:r>
            <a:r>
              <a:rPr lang="de-DE" sz="1400" dirty="0"/>
              <a:t>/~</a:t>
            </a:r>
            <a:r>
              <a:rPr lang="de-DE" sz="1400" dirty="0" err="1"/>
              <a:t>kumlau</a:t>
            </a:r>
            <a:r>
              <a:rPr lang="de-DE" sz="1400" dirty="0"/>
              <a:t>/</a:t>
            </a:r>
            <a:r>
              <a:rPr lang="de-DE" sz="1400" dirty="0" err="1"/>
              <a:t>handreichungen</a:t>
            </a:r>
            <a:r>
              <a:rPr lang="de-DE" sz="1400" dirty="0"/>
              <a:t>/h128/ </a:t>
            </a:r>
          </a:p>
          <a:p>
            <a:r>
              <a:rPr lang="de-DE" sz="1400" dirty="0"/>
              <a:t>Klatt, </a:t>
            </a:r>
            <a:r>
              <a:rPr lang="de-DE" sz="1400" dirty="0" err="1"/>
              <a:t>Gavriilidis</a:t>
            </a:r>
            <a:r>
              <a:rPr lang="de-DE" sz="1400" dirty="0"/>
              <a:t>, </a:t>
            </a:r>
            <a:r>
              <a:rPr lang="de-DE" sz="1400" dirty="0" err="1"/>
              <a:t>Kleinsimlinghaus</a:t>
            </a:r>
            <a:r>
              <a:rPr lang="de-DE" sz="1400" dirty="0"/>
              <a:t>, Feldmann, &amp; </a:t>
            </a:r>
            <a:r>
              <a:rPr lang="de-DE" sz="1400" dirty="0" err="1"/>
              <a:t>Maresa</a:t>
            </a:r>
            <a:r>
              <a:rPr lang="de-DE" sz="1400" dirty="0"/>
              <a:t>. (2001). Nutzung elektronischer wissenschaftlicher Information in der Hochschulausbildung: Barrieren und Potenziale der innovativen Mediennutzung im Lernalltag der Hochschulen. Kurzfassung. Abgerufen von http://</a:t>
            </a:r>
            <a:r>
              <a:rPr lang="de-DE" sz="1400" dirty="0" err="1"/>
              <a:t>www.stefi.de</a:t>
            </a:r>
            <a:r>
              <a:rPr lang="de-DE" sz="1400" dirty="0"/>
              <a:t>/</a:t>
            </a:r>
            <a:r>
              <a:rPr lang="de-DE" sz="1400" dirty="0" err="1"/>
              <a:t>download</a:t>
            </a:r>
            <a:r>
              <a:rPr lang="de-DE" sz="1400" dirty="0"/>
              <a:t>/</a:t>
            </a:r>
            <a:r>
              <a:rPr lang="de-DE" sz="1400" dirty="0" err="1"/>
              <a:t>kurzfas.pdf</a:t>
            </a:r>
            <a:r>
              <a:rPr lang="de-DE" sz="1400" dirty="0"/>
              <a:t> </a:t>
            </a:r>
          </a:p>
          <a:p>
            <a:r>
              <a:rPr lang="de-DE" sz="1400" dirty="0" err="1" smtClean="0"/>
              <a:t>Kuhlthau</a:t>
            </a:r>
            <a:r>
              <a:rPr lang="de-DE" sz="1400" dirty="0"/>
              <a:t>. (2004). Information Search </a:t>
            </a:r>
            <a:r>
              <a:rPr lang="de-DE" sz="1400" dirty="0" err="1"/>
              <a:t>Process</a:t>
            </a:r>
            <a:r>
              <a:rPr lang="de-DE" sz="1400" dirty="0"/>
              <a:t>. Abgerufen von http://</a:t>
            </a:r>
            <a:r>
              <a:rPr lang="de-DE" sz="1400" dirty="0" err="1"/>
              <a:t>comminfo.rutgers.edu</a:t>
            </a:r>
            <a:r>
              <a:rPr lang="de-DE" sz="1400" dirty="0"/>
              <a:t>/~</a:t>
            </a:r>
            <a:r>
              <a:rPr lang="de-DE" sz="1400" dirty="0" err="1"/>
              <a:t>kuhlthau</a:t>
            </a:r>
            <a:r>
              <a:rPr lang="de-DE" sz="1400" dirty="0"/>
              <a:t>/</a:t>
            </a:r>
            <a:r>
              <a:rPr lang="de-DE" sz="1400" dirty="0" err="1"/>
              <a:t>information_search_process.htm</a:t>
            </a:r>
            <a:r>
              <a:rPr lang="de-DE" sz="1400" dirty="0"/>
              <a:t> </a:t>
            </a:r>
            <a:endParaRPr lang="de-DE" sz="1400" dirty="0" smtClean="0"/>
          </a:p>
          <a:p>
            <a:r>
              <a:rPr lang="de-DE" sz="1400" dirty="0"/>
              <a:t>Milz, J. (2010). Informationskompetenz-Vermittlung an Deutschschweizer Fachhochschulen: Eine quantitative Inhaltsanalyse der Curricula. Bachelorarbeit Chur, HTW, 2009. Churer Schriften zur Informationswissenschaft: Bde. 37. Chur: Arbeitsbereich Informationswissenschaft. Abgerufen von http://</a:t>
            </a:r>
            <a:r>
              <a:rPr lang="de-DE" sz="1400" dirty="0" err="1"/>
              <a:t>www.fh-htwchur.ch</a:t>
            </a:r>
            <a:r>
              <a:rPr lang="de-DE" sz="1400" dirty="0"/>
              <a:t>/</a:t>
            </a:r>
            <a:r>
              <a:rPr lang="de-DE" sz="1400" dirty="0" err="1"/>
              <a:t>uploads</a:t>
            </a:r>
            <a:r>
              <a:rPr lang="de-DE" sz="1400" dirty="0"/>
              <a:t>/</a:t>
            </a:r>
            <a:r>
              <a:rPr lang="de-DE" sz="1400" dirty="0" err="1"/>
              <a:t>media</a:t>
            </a:r>
            <a:r>
              <a:rPr lang="de-DE" sz="1400" dirty="0"/>
              <a:t>/CSI_37_Milz_01.pdf </a:t>
            </a:r>
          </a:p>
          <a:p>
            <a:r>
              <a:rPr lang="de-DE" sz="1400" dirty="0"/>
              <a:t>Netzwerk </a:t>
            </a:r>
            <a:r>
              <a:rPr lang="de-DE" sz="1400" dirty="0" err="1"/>
              <a:t>für</a:t>
            </a:r>
            <a:r>
              <a:rPr lang="de-DE" sz="1400" dirty="0"/>
              <a:t> Informationskompetenz </a:t>
            </a:r>
            <a:r>
              <a:rPr lang="de-DE" sz="1400" dirty="0" err="1"/>
              <a:t>Baden-Württemberg</a:t>
            </a:r>
            <a:r>
              <a:rPr lang="de-DE" sz="1400" dirty="0"/>
              <a:t> (NIK-BW). (2006). Standards der Informationskompetenz </a:t>
            </a:r>
            <a:r>
              <a:rPr lang="de-DE" sz="1400" dirty="0" err="1"/>
              <a:t>für</a:t>
            </a:r>
            <a:r>
              <a:rPr lang="de-DE" sz="1400" dirty="0"/>
              <a:t> Studierende.</a:t>
            </a:r>
          </a:p>
          <a:p>
            <a:r>
              <a:rPr lang="de-DE" sz="1400" dirty="0"/>
              <a:t>Projekt Informationskompetenz an Schweizer Hochschulen. (2011). Schweizer Standards zur Informationskompetenz. Abgerufen von http://www.informationskompetenz.ch </a:t>
            </a:r>
          </a:p>
          <a:p>
            <a:r>
              <a:rPr lang="de-DE" sz="1400" dirty="0"/>
              <a:t>Society </a:t>
            </a:r>
            <a:r>
              <a:rPr lang="de-DE" sz="1400" dirty="0" err="1"/>
              <a:t>of</a:t>
            </a:r>
            <a:r>
              <a:rPr lang="de-DE" sz="1400" dirty="0"/>
              <a:t> College. (2011). The Seven </a:t>
            </a:r>
            <a:r>
              <a:rPr lang="de-DE" sz="1400" dirty="0" err="1"/>
              <a:t>Pillars</a:t>
            </a:r>
            <a:r>
              <a:rPr lang="de-DE" sz="1400" dirty="0"/>
              <a:t> </a:t>
            </a:r>
            <a:r>
              <a:rPr lang="de-DE" sz="1400" dirty="0" err="1"/>
              <a:t>of</a:t>
            </a:r>
            <a:r>
              <a:rPr lang="de-DE" sz="1400" dirty="0"/>
              <a:t> Information </a:t>
            </a:r>
            <a:r>
              <a:rPr lang="de-DE" sz="1400" dirty="0" err="1"/>
              <a:t>Literacy</a:t>
            </a:r>
            <a:r>
              <a:rPr lang="de-DE" sz="1400" dirty="0"/>
              <a:t>: Core Model </a:t>
            </a:r>
            <a:r>
              <a:rPr lang="de-DE" sz="1400" dirty="0" err="1"/>
              <a:t>for</a:t>
            </a:r>
            <a:r>
              <a:rPr lang="de-DE" sz="1400" dirty="0"/>
              <a:t> Higher Education. Abgerufen von http://www.sconul.ac.uk/groups/information_literacy/publications/coremodel.pdf </a:t>
            </a:r>
          </a:p>
          <a:p>
            <a:endParaRPr lang="de-DE" sz="1400" dirty="0"/>
          </a:p>
          <a:p>
            <a:endParaRPr lang="de-DE" sz="1400" dirty="0"/>
          </a:p>
          <a:p>
            <a:endParaRPr lang="de-DE" sz="1400"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109</a:t>
            </a:fld>
            <a:endParaRPr lang="en-US"/>
          </a:p>
        </p:txBody>
      </p:sp>
    </p:spTree>
    <p:extLst>
      <p:ext uri="{BB962C8B-B14F-4D97-AF65-F5344CB8AC3E}">
        <p14:creationId xmlns:p14="http://schemas.microsoft.com/office/powerpoint/2010/main" val="3014670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Ziele für das (Arbeits-)Leben</a:t>
            </a:r>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11</a:t>
            </a:fld>
            <a:endParaRPr lang="en-US"/>
          </a:p>
        </p:txBody>
      </p:sp>
      <p:sp>
        <p:nvSpPr>
          <p:cNvPr id="5" name="Inhaltsplatzhalter 2"/>
          <p:cNvSpPr>
            <a:spLocks noGrp="1"/>
          </p:cNvSpPr>
          <p:nvPr>
            <p:ph idx="1"/>
          </p:nvPr>
        </p:nvSpPr>
        <p:spPr>
          <a:xfrm>
            <a:off x="457200" y="1340768"/>
            <a:ext cx="8229600" cy="4525963"/>
          </a:xfrm>
        </p:spPr>
        <p:txBody>
          <a:bodyPr/>
          <a:lstStyle/>
          <a:p>
            <a:pPr algn="ctr"/>
            <a:r>
              <a:rPr lang="de-DE" b="1" dirty="0" smtClean="0"/>
              <a:t>Warum der Umgang mit Information immer wichtiger wird!</a:t>
            </a:r>
          </a:p>
          <a:p>
            <a:pPr algn="ctr"/>
            <a:r>
              <a:rPr lang="de-DE" sz="1600" i="1" dirty="0" smtClean="0"/>
              <a:t>Informationskompetenz als Schlüsselqualifikation in der Informationsgesellschaft</a:t>
            </a:r>
          </a:p>
          <a:p>
            <a:pPr algn="ctr"/>
            <a:r>
              <a:rPr lang="de-DE" b="1" dirty="0" smtClean="0"/>
              <a:t> </a:t>
            </a:r>
            <a:endParaRPr lang="de-DE" b="1" dirty="0"/>
          </a:p>
        </p:txBody>
      </p:sp>
      <p:pic>
        <p:nvPicPr>
          <p:cNvPr id="3" name="Bild 2"/>
          <p:cNvPicPr>
            <a:picLocks noChangeAspect="1"/>
          </p:cNvPicPr>
          <p:nvPr/>
        </p:nvPicPr>
        <p:blipFill>
          <a:blip r:embed="rId2"/>
          <a:stretch>
            <a:fillRect/>
          </a:stretch>
        </p:blipFill>
        <p:spPr>
          <a:xfrm>
            <a:off x="1619672" y="2132856"/>
            <a:ext cx="5829300" cy="3886200"/>
          </a:xfrm>
          <a:prstGeom prst="rect">
            <a:avLst/>
          </a:prstGeom>
        </p:spPr>
      </p:pic>
      <p:sp>
        <p:nvSpPr>
          <p:cNvPr id="7" name="Rechteck 6"/>
          <p:cNvSpPr/>
          <p:nvPr/>
        </p:nvSpPr>
        <p:spPr bwMode="auto">
          <a:xfrm>
            <a:off x="4355976" y="6093296"/>
            <a:ext cx="3096344" cy="216024"/>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de-DE" sz="700" dirty="0"/>
              <a:t>http://</a:t>
            </a:r>
            <a:r>
              <a:rPr lang="de-DE" sz="700" dirty="0" err="1"/>
              <a:t>www.deeblog.de</a:t>
            </a:r>
            <a:r>
              <a:rPr lang="de-DE" sz="700" dirty="0"/>
              <a:t>/</a:t>
            </a:r>
            <a:r>
              <a:rPr lang="de-DE" sz="700" dirty="0" err="1"/>
              <a:t>wp</a:t>
            </a:r>
            <a:r>
              <a:rPr lang="de-DE" sz="700" dirty="0"/>
              <a:t>-content/</a:t>
            </a:r>
            <a:r>
              <a:rPr lang="de-DE" sz="700" dirty="0" err="1"/>
              <a:t>uploads</a:t>
            </a:r>
            <a:r>
              <a:rPr lang="de-DE" sz="700" dirty="0"/>
              <a:t>/2010/05/berufe_infoflut_HA__329732c.jpg</a:t>
            </a:r>
            <a:endParaRPr kumimoji="0" lang="de-DE" sz="7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0353783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bwMode="auto">
          <a:xfrm>
            <a:off x="467544" y="2162531"/>
            <a:ext cx="8001000" cy="576064"/>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charset="0"/>
            </a:endParaRPr>
          </a:p>
        </p:txBody>
      </p:sp>
      <p:sp>
        <p:nvSpPr>
          <p:cNvPr id="8" name="Rechteck 7"/>
          <p:cNvSpPr/>
          <p:nvPr/>
        </p:nvSpPr>
        <p:spPr bwMode="auto">
          <a:xfrm>
            <a:off x="459432" y="3198865"/>
            <a:ext cx="8001000" cy="504056"/>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tx1"/>
                </a:solidFill>
                <a:effectLst/>
                <a:latin typeface="Times New Roman" charset="0"/>
              </a:rPr>
              <a:t> </a:t>
            </a:r>
            <a:endParaRPr kumimoji="0" lang="de-DE" sz="2400" b="0" i="0" u="none" strike="noStrike" cap="none" normalizeH="0" baseline="0" dirty="0">
              <a:ln>
                <a:noFill/>
              </a:ln>
              <a:solidFill>
                <a:schemeClr val="tx1"/>
              </a:solidFill>
              <a:effectLst/>
              <a:latin typeface="Times New Roman" charset="0"/>
            </a:endParaRPr>
          </a:p>
        </p:txBody>
      </p:sp>
      <p:sp>
        <p:nvSpPr>
          <p:cNvPr id="9" name="Rechteck 8"/>
          <p:cNvSpPr/>
          <p:nvPr/>
        </p:nvSpPr>
        <p:spPr bwMode="auto">
          <a:xfrm>
            <a:off x="467544" y="4739255"/>
            <a:ext cx="8001000" cy="475834"/>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tx1"/>
                </a:solidFill>
                <a:effectLst/>
                <a:latin typeface="Times New Roman" charset="0"/>
              </a:rPr>
              <a:t> </a:t>
            </a:r>
            <a:endParaRPr kumimoji="0" lang="de-DE" sz="2400" b="0" i="0" u="none" strike="noStrike" cap="none" normalizeH="0" baseline="0" dirty="0">
              <a:ln>
                <a:noFill/>
              </a:ln>
              <a:solidFill>
                <a:schemeClr val="tx1"/>
              </a:solidFill>
              <a:effectLst/>
              <a:latin typeface="Times New Roman" charset="0"/>
            </a:endParaRPr>
          </a:p>
        </p:txBody>
      </p:sp>
      <p:sp>
        <p:nvSpPr>
          <p:cNvPr id="12" name="Rechteck 11"/>
          <p:cNvSpPr/>
          <p:nvPr/>
        </p:nvSpPr>
        <p:spPr bwMode="auto">
          <a:xfrm>
            <a:off x="467544" y="3861048"/>
            <a:ext cx="8001000" cy="432048"/>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charset="0"/>
            </a:endParaRPr>
          </a:p>
        </p:txBody>
      </p:sp>
      <p:sp>
        <p:nvSpPr>
          <p:cNvPr id="13" name="Rechteck 12"/>
          <p:cNvSpPr/>
          <p:nvPr/>
        </p:nvSpPr>
        <p:spPr bwMode="auto">
          <a:xfrm>
            <a:off x="467544" y="1080958"/>
            <a:ext cx="8001000" cy="576064"/>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charset="0"/>
            </a:endParaRPr>
          </a:p>
        </p:txBody>
      </p:sp>
      <p:sp>
        <p:nvSpPr>
          <p:cNvPr id="2" name="Titel 1"/>
          <p:cNvSpPr>
            <a:spLocks noGrp="1"/>
          </p:cNvSpPr>
          <p:nvPr>
            <p:ph type="title"/>
          </p:nvPr>
        </p:nvSpPr>
        <p:spPr/>
        <p:txBody>
          <a:bodyPr/>
          <a:lstStyle/>
          <a:p>
            <a:r>
              <a:rPr lang="de-DE" dirty="0" smtClean="0"/>
              <a:t>Programm</a:t>
            </a:r>
            <a:endParaRPr lang="de-DE" dirty="0">
              <a:solidFill>
                <a:srgbClr val="FF0000"/>
              </a:solidFill>
            </a:endParaRPr>
          </a:p>
        </p:txBody>
      </p:sp>
      <p:sp>
        <p:nvSpPr>
          <p:cNvPr id="3" name="Inhaltsplatzhalter 2"/>
          <p:cNvSpPr>
            <a:spLocks noGrp="1"/>
          </p:cNvSpPr>
          <p:nvPr>
            <p:ph idx="1"/>
          </p:nvPr>
        </p:nvSpPr>
        <p:spPr>
          <a:xfrm>
            <a:off x="457200" y="1124744"/>
            <a:ext cx="7715200" cy="5184576"/>
          </a:xfrm>
        </p:spPr>
        <p:txBody>
          <a:bodyPr/>
          <a:lstStyle/>
          <a:p>
            <a:r>
              <a:rPr lang="de-DE" sz="1200" dirty="0" smtClean="0"/>
              <a:t>9.00-10.30		</a:t>
            </a:r>
            <a:r>
              <a:rPr lang="de-DE" sz="1200" b="1" dirty="0" smtClean="0"/>
              <a:t>Warum sind Schlüsselkompetenzen wichtig? </a:t>
            </a:r>
            <a:br>
              <a:rPr lang="de-DE" sz="1200" b="1" dirty="0" smtClean="0"/>
            </a:br>
            <a:r>
              <a:rPr lang="de-DE" sz="1200" b="1" dirty="0" smtClean="0"/>
              <a:t>		Wie grenzt sich Informationskompetenz von anderen Kompetenzen ab?</a:t>
            </a:r>
          </a:p>
          <a:p>
            <a:r>
              <a:rPr lang="de-DE" sz="1200" b="1" dirty="0"/>
              <a:t>	</a:t>
            </a:r>
          </a:p>
          <a:p>
            <a:r>
              <a:rPr lang="de-DE" sz="1200" dirty="0" smtClean="0">
                <a:solidFill>
                  <a:srgbClr val="669900"/>
                </a:solidFill>
              </a:rPr>
              <a:t>10.30-10.45		Pause</a:t>
            </a:r>
          </a:p>
          <a:p>
            <a:endParaRPr lang="de-DE" sz="1200" dirty="0">
              <a:solidFill>
                <a:srgbClr val="669900"/>
              </a:solidFill>
            </a:endParaRPr>
          </a:p>
          <a:p>
            <a:r>
              <a:rPr lang="de-DE" sz="1200" b="1" dirty="0" smtClean="0"/>
              <a:t>	</a:t>
            </a:r>
            <a:r>
              <a:rPr lang="de-DE" sz="1200" dirty="0" smtClean="0"/>
              <a:t>10.45-12.30</a:t>
            </a:r>
            <a:r>
              <a:rPr lang="de-DE" sz="1200" b="1" dirty="0" smtClean="0"/>
              <a:t>		Wie hat sich die Informationskompetenz-Förderung entwickelt?</a:t>
            </a:r>
          </a:p>
          <a:p>
            <a:r>
              <a:rPr lang="de-DE" sz="1200" b="1" dirty="0"/>
              <a:t>	</a:t>
            </a:r>
            <a:r>
              <a:rPr lang="de-DE" sz="1200" b="1" dirty="0" smtClean="0"/>
              <a:t>		Wozu brauchen wir Modelle und Standards der Informationskompetenz?</a:t>
            </a:r>
            <a:endParaRPr lang="de-DE" sz="1200" i="1" dirty="0">
              <a:solidFill>
                <a:srgbClr val="669900"/>
              </a:solidFill>
            </a:endParaRPr>
          </a:p>
          <a:p>
            <a:endParaRPr lang="de-DE" sz="1200" dirty="0"/>
          </a:p>
          <a:p>
            <a:r>
              <a:rPr lang="de-DE" sz="1200" b="1" dirty="0" smtClean="0">
                <a:solidFill>
                  <a:srgbClr val="669900"/>
                </a:solidFill>
              </a:rPr>
              <a:t>12.30-13.30</a:t>
            </a:r>
            <a:r>
              <a:rPr lang="de-DE" sz="1200" b="1" dirty="0">
                <a:solidFill>
                  <a:srgbClr val="669900"/>
                </a:solidFill>
              </a:rPr>
              <a:t>	</a:t>
            </a:r>
            <a:r>
              <a:rPr lang="de-DE" sz="1200" b="1" dirty="0" smtClean="0">
                <a:solidFill>
                  <a:srgbClr val="669900"/>
                </a:solidFill>
              </a:rPr>
              <a:t>	Mittagessen</a:t>
            </a:r>
          </a:p>
          <a:p>
            <a:endParaRPr lang="de-DE" sz="1200" b="1" i="1" dirty="0"/>
          </a:p>
          <a:p>
            <a:r>
              <a:rPr lang="de-DE" sz="1200" dirty="0" smtClean="0"/>
              <a:t>13.30-14.15</a:t>
            </a:r>
            <a:r>
              <a:rPr lang="de-DE" sz="1200" dirty="0"/>
              <a:t>	</a:t>
            </a:r>
            <a:r>
              <a:rPr lang="de-DE" sz="1200" dirty="0" smtClean="0"/>
              <a:t>	</a:t>
            </a:r>
            <a:r>
              <a:rPr lang="de-DE" sz="1200" b="1" dirty="0" smtClean="0"/>
              <a:t>Überblick Modelle und Standards der Informationskompetenz</a:t>
            </a:r>
            <a:endParaRPr lang="de-DE" sz="1200" dirty="0" smtClean="0"/>
          </a:p>
          <a:p>
            <a:endParaRPr lang="de-DE" sz="1200" dirty="0" smtClean="0"/>
          </a:p>
          <a:p>
            <a:endParaRPr lang="de-DE" sz="1200" dirty="0" smtClean="0"/>
          </a:p>
          <a:p>
            <a:r>
              <a:rPr lang="de-DE" sz="1200" dirty="0" smtClean="0"/>
              <a:t>14.15-15.00	</a:t>
            </a:r>
            <a:r>
              <a:rPr lang="de-DE" sz="1200" dirty="0"/>
              <a:t>	</a:t>
            </a:r>
            <a:r>
              <a:rPr lang="de-DE" sz="1200" b="1" dirty="0" smtClean="0"/>
              <a:t>Gruppenarbeiten zu den Standards</a:t>
            </a:r>
          </a:p>
          <a:p>
            <a:endParaRPr lang="de-DE" sz="1200" i="1" dirty="0" smtClean="0">
              <a:solidFill>
                <a:srgbClr val="669900"/>
              </a:solidFill>
            </a:endParaRPr>
          </a:p>
          <a:p>
            <a:r>
              <a:rPr lang="de-DE" sz="1200" dirty="0" smtClean="0">
                <a:solidFill>
                  <a:srgbClr val="669900"/>
                </a:solidFill>
              </a:rPr>
              <a:t>15.00-15.15</a:t>
            </a:r>
            <a:r>
              <a:rPr lang="de-DE" sz="1200" dirty="0">
                <a:solidFill>
                  <a:srgbClr val="669900"/>
                </a:solidFill>
              </a:rPr>
              <a:t>	</a:t>
            </a:r>
            <a:r>
              <a:rPr lang="de-DE" sz="1200" dirty="0" smtClean="0">
                <a:solidFill>
                  <a:srgbClr val="669900"/>
                </a:solidFill>
              </a:rPr>
              <a:t>	Pause</a:t>
            </a:r>
            <a:endParaRPr lang="de-DE" sz="1200" dirty="0">
              <a:solidFill>
                <a:srgbClr val="669900"/>
              </a:solidFill>
            </a:endParaRPr>
          </a:p>
          <a:p>
            <a:endParaRPr lang="de-DE" sz="1200" b="1" i="1" dirty="0" smtClean="0"/>
          </a:p>
          <a:p>
            <a:r>
              <a:rPr lang="de-DE" sz="1200" dirty="0" smtClean="0"/>
              <a:t>15.15-16.00</a:t>
            </a:r>
            <a:r>
              <a:rPr lang="de-DE" sz="1200" b="1" dirty="0" smtClean="0"/>
              <a:t>		Lösungsansätze und Umsetzungsmöglichkeiten identifizieren</a:t>
            </a:r>
          </a:p>
          <a:p>
            <a:r>
              <a:rPr lang="de-DE" sz="1200" b="1" dirty="0" smtClean="0"/>
              <a:t>			</a:t>
            </a:r>
          </a:p>
          <a:p>
            <a:endParaRPr lang="de-DE" sz="1200" dirty="0" smtClean="0"/>
          </a:p>
          <a:p>
            <a:r>
              <a:rPr lang="de-DE" sz="1200" dirty="0" smtClean="0"/>
              <a:t>16.00-16.45	</a:t>
            </a:r>
            <a:r>
              <a:rPr lang="de-DE" sz="1200" dirty="0"/>
              <a:t>	</a:t>
            </a:r>
            <a:r>
              <a:rPr lang="de-DE" sz="1200" b="1" dirty="0" smtClean="0"/>
              <a:t>Ausblick, Abschluss und Evaluation</a:t>
            </a:r>
            <a:r>
              <a:rPr lang="de-DE" sz="1200" b="1" i="1" dirty="0" smtClean="0"/>
              <a:t>	</a:t>
            </a:r>
            <a:endParaRPr lang="de-DE" sz="1200" dirty="0" smtClean="0"/>
          </a:p>
          <a:p>
            <a:endParaRPr lang="de-DE" sz="1200" i="1" dirty="0" smtClean="0">
              <a:solidFill>
                <a:srgbClr val="669900"/>
              </a:solidFill>
            </a:endParaRPr>
          </a:p>
          <a:p>
            <a:endParaRPr lang="de-DE" sz="1200" i="1" dirty="0" smtClean="0">
              <a:solidFill>
                <a:srgbClr val="669900"/>
              </a:solidFill>
            </a:endParaRPr>
          </a:p>
          <a:p>
            <a:endParaRPr lang="de-DE" sz="1200" dirty="0" smtClean="0"/>
          </a:p>
          <a:p>
            <a:endParaRPr lang="de-DE" sz="1200" i="1" dirty="0" smtClean="0">
              <a:solidFill>
                <a:srgbClr val="669900"/>
              </a:solidFill>
            </a:endParaRPr>
          </a:p>
          <a:p>
            <a:endParaRPr lang="de-DE" sz="1200" dirty="0" smtClean="0"/>
          </a:p>
          <a:p>
            <a:endParaRPr lang="de-DE" sz="1200" b="1" i="1" dirty="0" smtClean="0"/>
          </a:p>
          <a:p>
            <a:r>
              <a:rPr lang="de-DE" sz="1200" dirty="0" smtClean="0"/>
              <a:t>			</a:t>
            </a:r>
          </a:p>
          <a:p>
            <a:r>
              <a:rPr lang="de-DE" sz="1200" dirty="0" smtClean="0"/>
              <a:t>		</a:t>
            </a:r>
            <a:endParaRPr lang="de-DE" sz="1200"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12</a:t>
            </a:fld>
            <a:endParaRPr lang="en-US"/>
          </a:p>
        </p:txBody>
      </p:sp>
      <p:sp>
        <p:nvSpPr>
          <p:cNvPr id="10" name="Rechteck 9"/>
          <p:cNvSpPr/>
          <p:nvPr/>
        </p:nvSpPr>
        <p:spPr bwMode="auto">
          <a:xfrm>
            <a:off x="467544" y="5360557"/>
            <a:ext cx="8001000" cy="546389"/>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3">
                                            <p:txEl>
                                              <p:pRg st="26" end="2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3752"/>
            <a:ext cx="8229600" cy="1143000"/>
          </a:xfrm>
        </p:spPr>
        <p:txBody>
          <a:bodyPr/>
          <a:lstStyle/>
          <a:p>
            <a:r>
              <a:rPr lang="de-DE" dirty="0" smtClean="0"/>
              <a:t>Weshalb müssen wir uns eigentlich mit IK beschäftigen?</a:t>
            </a:r>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13</a:t>
            </a:fld>
            <a:endParaRPr lang="en-US"/>
          </a:p>
        </p:txBody>
      </p:sp>
      <p:pic>
        <p:nvPicPr>
          <p:cNvPr id="7" name="Bild 6" descr="Bildschirmfoto 2010-06-12 um 21.38.56.png"/>
          <p:cNvPicPr>
            <a:picLocks noChangeAspect="1"/>
          </p:cNvPicPr>
          <p:nvPr/>
        </p:nvPicPr>
        <p:blipFill>
          <a:blip r:embed="rId3"/>
          <a:stretch>
            <a:fillRect/>
          </a:stretch>
        </p:blipFill>
        <p:spPr>
          <a:xfrm>
            <a:off x="0" y="1066800"/>
            <a:ext cx="9144000" cy="5606764"/>
          </a:xfrm>
          <a:prstGeom prst="rect">
            <a:avLst/>
          </a:prstGeom>
        </p:spPr>
      </p:pic>
      <p:grpSp>
        <p:nvGrpSpPr>
          <p:cNvPr id="11" name="Gruppierung 10"/>
          <p:cNvGrpSpPr/>
          <p:nvPr/>
        </p:nvGrpSpPr>
        <p:grpSpPr>
          <a:xfrm>
            <a:off x="179512" y="1268760"/>
            <a:ext cx="4198585" cy="2618308"/>
            <a:chOff x="0" y="431923"/>
            <a:chExt cx="4198585" cy="2618308"/>
          </a:xfrm>
        </p:grpSpPr>
        <p:pic>
          <p:nvPicPr>
            <p:cNvPr id="12" name="Bild 11"/>
            <p:cNvPicPr>
              <a:picLocks noChangeAspect="1"/>
            </p:cNvPicPr>
            <p:nvPr/>
          </p:nvPicPr>
          <p:blipFill>
            <a:blip r:embed="rId4"/>
            <a:stretch>
              <a:fillRect/>
            </a:stretch>
          </p:blipFill>
          <p:spPr>
            <a:xfrm>
              <a:off x="140764" y="431923"/>
              <a:ext cx="3964611" cy="2362200"/>
            </a:xfrm>
            <a:prstGeom prst="rect">
              <a:avLst/>
            </a:prstGeom>
          </p:spPr>
        </p:pic>
        <p:sp>
          <p:nvSpPr>
            <p:cNvPr id="13" name="Text Box 15"/>
            <p:cNvSpPr txBox="1">
              <a:spLocks noChangeArrowheads="1"/>
            </p:cNvSpPr>
            <p:nvPr/>
          </p:nvSpPr>
          <p:spPr bwMode="auto">
            <a:xfrm>
              <a:off x="0" y="2819399"/>
              <a:ext cx="4198585" cy="230832"/>
            </a:xfrm>
            <a:prstGeom prst="rect">
              <a:avLst/>
            </a:prstGeom>
            <a:noFill/>
            <a:ln w="9525">
              <a:noFill/>
              <a:miter lim="800000"/>
              <a:headEnd/>
              <a:tailEnd/>
            </a:ln>
            <a:effectLst/>
          </p:spPr>
          <p:txBody>
            <a:bodyPr wrap="none">
              <a:prstTxWarp prst="textNoShape">
                <a:avLst/>
              </a:prstTxWarp>
              <a:spAutoFit/>
            </a:bodyPr>
            <a:lstStyle/>
            <a:p>
              <a:r>
                <a:rPr lang="de-DE" sz="900" kern="1200" dirty="0" smtClean="0">
                  <a:solidFill>
                    <a:srgbClr val="669900"/>
                  </a:solidFill>
                </a:rPr>
                <a:t>http://www.medmongrel.com/wp-content/uploads/2010/01/100105_skiff_reader01.jpg</a:t>
              </a:r>
              <a:endParaRPr lang="de-DE" sz="900" kern="1200" dirty="0">
                <a:solidFill>
                  <a:srgbClr val="669900"/>
                </a:solidFill>
              </a:endParaRPr>
            </a:p>
          </p:txBody>
        </p:sp>
      </p:grpSp>
      <p:grpSp>
        <p:nvGrpSpPr>
          <p:cNvPr id="14" name="Gruppierung 13"/>
          <p:cNvGrpSpPr/>
          <p:nvPr/>
        </p:nvGrpSpPr>
        <p:grpSpPr>
          <a:xfrm>
            <a:off x="4427984" y="836712"/>
            <a:ext cx="4464496" cy="3024336"/>
            <a:chOff x="685800" y="762000"/>
            <a:chExt cx="5334000" cy="4164044"/>
          </a:xfrm>
        </p:grpSpPr>
        <p:sp>
          <p:nvSpPr>
            <p:cNvPr id="15" name="Text Box 15"/>
            <p:cNvSpPr txBox="1">
              <a:spLocks noChangeArrowheads="1"/>
            </p:cNvSpPr>
            <p:nvPr/>
          </p:nvSpPr>
          <p:spPr bwMode="auto">
            <a:xfrm>
              <a:off x="1593677" y="4630579"/>
              <a:ext cx="4426121" cy="295465"/>
            </a:xfrm>
            <a:prstGeom prst="rect">
              <a:avLst/>
            </a:prstGeom>
            <a:noFill/>
            <a:ln w="9525">
              <a:noFill/>
              <a:miter lim="800000"/>
              <a:headEnd/>
              <a:tailEnd/>
            </a:ln>
            <a:effectLst/>
          </p:spPr>
          <p:txBody>
            <a:bodyPr wrap="square">
              <a:prstTxWarp prst="textNoShape">
                <a:avLst/>
              </a:prstTxWarp>
              <a:spAutoFit/>
            </a:bodyPr>
            <a:lstStyle/>
            <a:p>
              <a:r>
                <a:rPr lang="de-DE" sz="1000" kern="1200" dirty="0" smtClean="0">
                  <a:solidFill>
                    <a:srgbClr val="669900"/>
                  </a:solidFill>
                </a:rPr>
                <a:t>http://www.s60.at/talk/wp-content/uploads/2009/09/around.jpg</a:t>
              </a:r>
              <a:endParaRPr lang="de-DE" sz="1000" kern="1200" dirty="0">
                <a:solidFill>
                  <a:srgbClr val="669900"/>
                </a:solidFill>
              </a:endParaRPr>
            </a:p>
          </p:txBody>
        </p:sp>
        <p:pic>
          <p:nvPicPr>
            <p:cNvPr id="16" name="Bild 15"/>
            <p:cNvPicPr>
              <a:picLocks noChangeAspect="1"/>
            </p:cNvPicPr>
            <p:nvPr/>
          </p:nvPicPr>
          <p:blipFill>
            <a:blip r:embed="rId5"/>
            <a:stretch>
              <a:fillRect/>
            </a:stretch>
          </p:blipFill>
          <p:spPr>
            <a:xfrm>
              <a:off x="685800" y="762000"/>
              <a:ext cx="5334000" cy="3873500"/>
            </a:xfrm>
            <a:prstGeom prst="rect">
              <a:avLst/>
            </a:prstGeom>
          </p:spPr>
        </p:pic>
      </p:grpSp>
      <p:grpSp>
        <p:nvGrpSpPr>
          <p:cNvPr id="17" name="Gruppierung 16"/>
          <p:cNvGrpSpPr/>
          <p:nvPr/>
        </p:nvGrpSpPr>
        <p:grpSpPr>
          <a:xfrm>
            <a:off x="251520" y="3861048"/>
            <a:ext cx="4355976" cy="2996952"/>
            <a:chOff x="762000" y="990600"/>
            <a:chExt cx="5080000" cy="3511796"/>
          </a:xfrm>
        </p:grpSpPr>
        <p:sp>
          <p:nvSpPr>
            <p:cNvPr id="18" name="Text Box 15"/>
            <p:cNvSpPr txBox="1">
              <a:spLocks noChangeArrowheads="1"/>
            </p:cNvSpPr>
            <p:nvPr/>
          </p:nvSpPr>
          <p:spPr bwMode="auto">
            <a:xfrm>
              <a:off x="969278" y="4249580"/>
              <a:ext cx="4677946" cy="252816"/>
            </a:xfrm>
            <a:prstGeom prst="rect">
              <a:avLst/>
            </a:prstGeom>
            <a:noFill/>
            <a:ln w="9525">
              <a:noFill/>
              <a:miter lim="800000"/>
              <a:headEnd/>
              <a:tailEnd/>
            </a:ln>
            <a:effectLst/>
          </p:spPr>
          <p:txBody>
            <a:bodyPr wrap="square">
              <a:prstTxWarp prst="textNoShape">
                <a:avLst/>
              </a:prstTxWarp>
              <a:spAutoFit/>
            </a:bodyPr>
            <a:lstStyle/>
            <a:p>
              <a:r>
                <a:rPr lang="de-DE" sz="900" kern="1200" dirty="0" smtClean="0">
                  <a:solidFill>
                    <a:srgbClr val="669900"/>
                  </a:solidFill>
                </a:rPr>
                <a:t>http://thehottestgadgets.com/wp-content/uploads/2009/06/gesture-based-computing.jpg</a:t>
              </a:r>
              <a:endParaRPr lang="de-DE" sz="900" kern="1200" dirty="0">
                <a:solidFill>
                  <a:srgbClr val="669900"/>
                </a:solidFill>
              </a:endParaRPr>
            </a:p>
          </p:txBody>
        </p:sp>
        <p:pic>
          <p:nvPicPr>
            <p:cNvPr id="19" name="Bild 18"/>
            <p:cNvPicPr>
              <a:picLocks noChangeAspect="1"/>
            </p:cNvPicPr>
            <p:nvPr/>
          </p:nvPicPr>
          <p:blipFill>
            <a:blip r:embed="rId6"/>
            <a:stretch>
              <a:fillRect/>
            </a:stretch>
          </p:blipFill>
          <p:spPr>
            <a:xfrm>
              <a:off x="762000" y="990600"/>
              <a:ext cx="5080000" cy="3302000"/>
            </a:xfrm>
            <a:prstGeom prst="rect">
              <a:avLst/>
            </a:prstGeom>
          </p:spPr>
        </p:pic>
      </p:grpSp>
      <p:grpSp>
        <p:nvGrpSpPr>
          <p:cNvPr id="20" name="Gruppierung 19"/>
          <p:cNvGrpSpPr/>
          <p:nvPr/>
        </p:nvGrpSpPr>
        <p:grpSpPr>
          <a:xfrm>
            <a:off x="4932040" y="3894212"/>
            <a:ext cx="3528392" cy="2952328"/>
            <a:chOff x="4953000" y="3645024"/>
            <a:chExt cx="4191000" cy="3212976"/>
          </a:xfrm>
        </p:grpSpPr>
        <p:pic>
          <p:nvPicPr>
            <p:cNvPr id="21" name="Bild 20"/>
            <p:cNvPicPr>
              <a:picLocks noChangeAspect="1"/>
            </p:cNvPicPr>
            <p:nvPr/>
          </p:nvPicPr>
          <p:blipFill>
            <a:blip r:embed="rId7"/>
            <a:stretch>
              <a:fillRect/>
            </a:stretch>
          </p:blipFill>
          <p:spPr>
            <a:xfrm>
              <a:off x="5134944" y="3645024"/>
              <a:ext cx="4009056" cy="2857116"/>
            </a:xfrm>
            <a:prstGeom prst="rect">
              <a:avLst/>
            </a:prstGeom>
          </p:spPr>
        </p:pic>
        <p:sp>
          <p:nvSpPr>
            <p:cNvPr id="22" name="Text Box 15"/>
            <p:cNvSpPr txBox="1">
              <a:spLocks noChangeArrowheads="1"/>
            </p:cNvSpPr>
            <p:nvPr/>
          </p:nvSpPr>
          <p:spPr bwMode="auto">
            <a:xfrm>
              <a:off x="4953000" y="6642556"/>
              <a:ext cx="4038600" cy="215444"/>
            </a:xfrm>
            <a:prstGeom prst="rect">
              <a:avLst/>
            </a:prstGeom>
            <a:noFill/>
            <a:ln w="9525">
              <a:noFill/>
              <a:miter lim="800000"/>
              <a:headEnd/>
              <a:tailEnd/>
            </a:ln>
            <a:effectLst/>
          </p:spPr>
          <p:txBody>
            <a:bodyPr wrap="square">
              <a:prstTxWarp prst="textNoShape">
                <a:avLst/>
              </a:prstTxWarp>
              <a:spAutoFit/>
            </a:bodyPr>
            <a:lstStyle/>
            <a:p>
              <a:r>
                <a:rPr lang="de-DE" sz="800" kern="1200" dirty="0" smtClean="0">
                  <a:solidFill>
                    <a:srgbClr val="669900"/>
                  </a:solidFill>
                  <a:latin typeface="Verdana" charset="0"/>
                </a:rPr>
                <a:t>http://blog.mainphone24.de/wp-content/uploads/2010/03/ipad.png</a:t>
              </a:r>
              <a:endParaRPr lang="de-CH" sz="800" kern="1200" dirty="0">
                <a:solidFill>
                  <a:srgbClr val="669900"/>
                </a:solidFill>
                <a:latin typeface="Verdana" charset="0"/>
              </a:endParaRPr>
            </a:p>
          </p:txBody>
        </p:sp>
      </p:grpSp>
    </p:spTree>
    <p:extLst>
      <p:ext uri="{BB962C8B-B14F-4D97-AF65-F5344CB8AC3E}">
        <p14:creationId xmlns:p14="http://schemas.microsoft.com/office/powerpoint/2010/main" val="301648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par>
                                <p:cTn id="17" presetID="9"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Die Informationsgesellschaft...</a:t>
            </a:r>
            <a:endParaRPr lang="de-DE" dirty="0"/>
          </a:p>
        </p:txBody>
      </p:sp>
      <p:sp>
        <p:nvSpPr>
          <p:cNvPr id="3" name="Inhaltsplatzhalter 2"/>
          <p:cNvSpPr>
            <a:spLocks noGrp="1"/>
          </p:cNvSpPr>
          <p:nvPr>
            <p:ph idx="1"/>
          </p:nvPr>
        </p:nvSpPr>
        <p:spPr/>
        <p:txBody>
          <a:bodyPr/>
          <a:lstStyle/>
          <a:p>
            <a:pPr marL="482600" lvl="1">
              <a:buNone/>
              <a:defRPr/>
            </a:pPr>
            <a:r>
              <a:rPr lang="de-DE" sz="2000" b="1" dirty="0" smtClean="0">
                <a:solidFill>
                  <a:srgbClr val="669900"/>
                </a:solidFill>
                <a:latin typeface="Arial"/>
                <a:cs typeface="Arial"/>
              </a:rPr>
              <a:t>2015: </a:t>
            </a:r>
          </a:p>
          <a:p>
            <a:pPr marL="482600" lvl="1">
              <a:defRPr/>
            </a:pPr>
            <a:r>
              <a:rPr lang="de-DE" sz="2000" dirty="0" smtClean="0">
                <a:latin typeface="Arial"/>
                <a:cs typeface="Arial"/>
              </a:rPr>
              <a:t>Mehr als die Hälfte der Bevölkerung pflegt soziale Kontakte </a:t>
            </a:r>
            <a:r>
              <a:rPr lang="de-DE" sz="2000" dirty="0" err="1" smtClean="0">
                <a:latin typeface="Arial"/>
                <a:cs typeface="Arial"/>
              </a:rPr>
              <a:t>regelmässig</a:t>
            </a:r>
            <a:r>
              <a:rPr lang="de-DE" sz="2000" dirty="0" smtClean="0">
                <a:latin typeface="Arial"/>
                <a:cs typeface="Arial"/>
              </a:rPr>
              <a:t> über Anwendungen des Web 2.0.</a:t>
            </a:r>
          </a:p>
          <a:p>
            <a:pPr marL="482600" lvl="1">
              <a:buNone/>
              <a:defRPr/>
            </a:pPr>
            <a:endParaRPr lang="de-DE" sz="2000" b="1" i="1" dirty="0" smtClean="0">
              <a:solidFill>
                <a:srgbClr val="669900"/>
              </a:solidFill>
              <a:latin typeface="Arial"/>
              <a:cs typeface="Arial"/>
            </a:endParaRPr>
          </a:p>
          <a:p>
            <a:pPr marL="482600" lvl="1">
              <a:buNone/>
              <a:defRPr/>
            </a:pPr>
            <a:r>
              <a:rPr lang="de-DE" sz="2000" b="1" dirty="0" smtClean="0">
                <a:solidFill>
                  <a:srgbClr val="669900"/>
                </a:solidFill>
                <a:latin typeface="Arial"/>
                <a:cs typeface="Arial"/>
              </a:rPr>
              <a:t>2020: </a:t>
            </a:r>
          </a:p>
          <a:p>
            <a:pPr marL="482600" lvl="1">
              <a:defRPr/>
            </a:pPr>
            <a:r>
              <a:rPr lang="de-DE" sz="2000" dirty="0" smtClean="0">
                <a:latin typeface="Arial"/>
                <a:cs typeface="Arial"/>
              </a:rPr>
              <a:t>Mehr als 75% der Bevölkerung nutzen ein multimediales mobiles Endgerät.</a:t>
            </a:r>
          </a:p>
          <a:p>
            <a:pPr marL="482600" lvl="1">
              <a:buNone/>
              <a:defRPr/>
            </a:pPr>
            <a:endParaRPr lang="de-DE" sz="2000" b="1" i="1" dirty="0" smtClean="0">
              <a:solidFill>
                <a:srgbClr val="669900"/>
              </a:solidFill>
              <a:latin typeface="Arial"/>
              <a:cs typeface="Arial"/>
            </a:endParaRPr>
          </a:p>
          <a:p>
            <a:pPr marL="482600" lvl="1">
              <a:buNone/>
              <a:defRPr/>
            </a:pPr>
            <a:r>
              <a:rPr lang="de-DE" sz="2000" b="1" dirty="0" smtClean="0">
                <a:solidFill>
                  <a:srgbClr val="669900"/>
                </a:solidFill>
                <a:latin typeface="Arial"/>
                <a:cs typeface="Arial"/>
              </a:rPr>
              <a:t>2024: </a:t>
            </a:r>
          </a:p>
          <a:p>
            <a:pPr marL="482600" lvl="1">
              <a:defRPr/>
            </a:pPr>
            <a:r>
              <a:rPr lang="de-DE" sz="2000" dirty="0" smtClean="0">
                <a:latin typeface="Arial"/>
                <a:cs typeface="Arial"/>
              </a:rPr>
              <a:t>Das Internet ist Unterhaltungsmedium Nr. 1.</a:t>
            </a:r>
          </a:p>
          <a:p>
            <a:pPr>
              <a:buNone/>
            </a:pPr>
            <a:endParaRPr lang="de-DE" sz="2000" dirty="0">
              <a:latin typeface="Arial"/>
              <a:cs typeface="Arial"/>
            </a:endParaRPr>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14</a:t>
            </a:fld>
            <a:endParaRPr lang="en-US"/>
          </a:p>
        </p:txBody>
      </p:sp>
      <p:sp>
        <p:nvSpPr>
          <p:cNvPr id="6" name="Rechteck 5"/>
          <p:cNvSpPr/>
          <p:nvPr/>
        </p:nvSpPr>
        <p:spPr>
          <a:xfrm>
            <a:off x="1691680" y="6464369"/>
            <a:ext cx="4572000" cy="276999"/>
          </a:xfrm>
          <a:prstGeom prst="rect">
            <a:avLst/>
          </a:prstGeom>
        </p:spPr>
        <p:txBody>
          <a:bodyPr>
            <a:spAutoFit/>
          </a:bodyPr>
          <a:lstStyle/>
          <a:p>
            <a:pPr marL="471488" lvl="1" indent="-288925" algn="l">
              <a:spcBef>
                <a:spcPct val="20000"/>
              </a:spcBef>
              <a:buClr>
                <a:srgbClr val="669900"/>
              </a:buClr>
            </a:pPr>
            <a:r>
              <a:rPr lang="de-CH" sz="1200" kern="0" dirty="0" smtClean="0">
                <a:solidFill>
                  <a:srgbClr val="000000"/>
                </a:solidFill>
                <a:latin typeface="Arial"/>
                <a:ea typeface="ＭＳ Ｐゴシック" charset="-128"/>
              </a:rPr>
              <a:t>			Quelle: (Münchner Kreis 2009 :48)</a:t>
            </a:r>
            <a:endParaRPr lang="en-US" sz="1200" kern="0" dirty="0">
              <a:solidFill>
                <a:srgbClr val="000000"/>
              </a:solidFill>
              <a:latin typeface="Arial"/>
              <a:ea typeface="ＭＳ Ｐゴシック" charset="-128"/>
            </a:endParaRPr>
          </a:p>
        </p:txBody>
      </p:sp>
    </p:spTree>
    <p:extLst>
      <p:ext uri="{BB962C8B-B14F-4D97-AF65-F5344CB8AC3E}">
        <p14:creationId xmlns:p14="http://schemas.microsoft.com/office/powerpoint/2010/main" val="3464882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4"/>
          <p:cNvSpPr>
            <a:spLocks noGrp="1"/>
          </p:cNvSpPr>
          <p:nvPr>
            <p:ph type="sldNum" sz="quarter" idx="10"/>
          </p:nvPr>
        </p:nvSpPr>
        <p:spPr/>
        <p:txBody>
          <a:bodyPr/>
          <a:lstStyle/>
          <a:p>
            <a:fld id="{11D65935-97DB-7942-8F11-ED8C7520D184}" type="slidenum">
              <a:rPr lang="en-US"/>
              <a:pPr/>
              <a:t>15</a:t>
            </a:fld>
            <a:endParaRPr lang="en-US"/>
          </a:p>
        </p:txBody>
      </p:sp>
      <p:sp>
        <p:nvSpPr>
          <p:cNvPr id="521218" name="Rectangle 2"/>
          <p:cNvSpPr>
            <a:spLocks noGrp="1" noChangeArrowheads="1"/>
          </p:cNvSpPr>
          <p:nvPr>
            <p:ph type="body" sz="half" idx="1"/>
          </p:nvPr>
        </p:nvSpPr>
        <p:spPr>
          <a:xfrm>
            <a:off x="468313" y="1268413"/>
            <a:ext cx="4038600" cy="3268662"/>
          </a:xfrm>
        </p:spPr>
        <p:txBody>
          <a:bodyPr/>
          <a:lstStyle/>
          <a:p>
            <a:pPr marL="0" indent="0">
              <a:buClr>
                <a:srgbClr val="669900"/>
              </a:buClr>
            </a:pPr>
            <a:r>
              <a:rPr lang="en-US" sz="1800" dirty="0" err="1">
                <a:solidFill>
                  <a:srgbClr val="669900"/>
                </a:solidFill>
              </a:rPr>
              <a:t>Vier</a:t>
            </a:r>
            <a:r>
              <a:rPr lang="en-US" sz="1800" dirty="0">
                <a:solidFill>
                  <a:srgbClr val="669900"/>
                </a:solidFill>
              </a:rPr>
              <a:t> </a:t>
            </a:r>
            <a:r>
              <a:rPr lang="en-US" sz="1800" dirty="0" err="1">
                <a:solidFill>
                  <a:srgbClr val="669900"/>
                </a:solidFill>
              </a:rPr>
              <a:t>Generationen</a:t>
            </a:r>
            <a:endParaRPr lang="en-US" sz="1800" dirty="0">
              <a:solidFill>
                <a:srgbClr val="669900"/>
              </a:solidFill>
            </a:endParaRPr>
          </a:p>
          <a:p>
            <a:pPr lvl="1"/>
            <a:r>
              <a:rPr lang="en-US" sz="1800" dirty="0" smtClean="0"/>
              <a:t>Mature</a:t>
            </a:r>
            <a:br>
              <a:rPr lang="en-US" sz="1800" dirty="0" smtClean="0"/>
            </a:br>
            <a:r>
              <a:rPr lang="en-US" sz="1800" dirty="0"/>
              <a:t>1900-1946 </a:t>
            </a:r>
          </a:p>
          <a:p>
            <a:pPr lvl="1"/>
            <a:endParaRPr lang="en-US" sz="600" dirty="0"/>
          </a:p>
          <a:p>
            <a:pPr lvl="1"/>
            <a:r>
              <a:rPr lang="en-US" sz="1800" dirty="0"/>
              <a:t>Baby Boomers</a:t>
            </a:r>
            <a:br>
              <a:rPr lang="en-US" sz="1800" dirty="0"/>
            </a:br>
            <a:r>
              <a:rPr lang="en-US" sz="1800" dirty="0"/>
              <a:t>1946-1964 </a:t>
            </a:r>
          </a:p>
          <a:p>
            <a:pPr lvl="1"/>
            <a:endParaRPr lang="en-US" sz="600" dirty="0"/>
          </a:p>
          <a:p>
            <a:pPr lvl="1"/>
            <a:r>
              <a:rPr lang="en-US" sz="1800" dirty="0"/>
              <a:t>Generation X</a:t>
            </a:r>
            <a:br>
              <a:rPr lang="en-US" sz="1800" dirty="0"/>
            </a:br>
            <a:r>
              <a:rPr lang="en-US" sz="1800" dirty="0"/>
              <a:t>1965-1982 	</a:t>
            </a:r>
          </a:p>
          <a:p>
            <a:pPr lvl="1"/>
            <a:endParaRPr lang="en-US" sz="600" dirty="0"/>
          </a:p>
          <a:p>
            <a:pPr lvl="1"/>
            <a:r>
              <a:rPr lang="en-US" sz="1800" dirty="0"/>
              <a:t>Generation</a:t>
            </a:r>
            <a:r>
              <a:rPr lang="en-US" sz="1800" dirty="0" smtClean="0"/>
              <a:t> Y / M / Net / Google…</a:t>
            </a:r>
            <a:br>
              <a:rPr lang="en-US" sz="1800" dirty="0" smtClean="0"/>
            </a:br>
            <a:r>
              <a:rPr lang="en-US" sz="1800" dirty="0"/>
              <a:t>1982-1991</a:t>
            </a:r>
            <a:r>
              <a:rPr lang="en-US" sz="2000" dirty="0">
                <a:solidFill>
                  <a:srgbClr val="000000"/>
                </a:solidFill>
                <a:effectLst>
                  <a:outerShdw blurRad="38100" dist="38100" dir="2700000" algn="tl">
                    <a:srgbClr val="DDDDDD"/>
                  </a:outerShdw>
                </a:effectLst>
              </a:rPr>
              <a:t> 	</a:t>
            </a:r>
            <a:endParaRPr lang="en-US" sz="2000" dirty="0" smtClean="0">
              <a:solidFill>
                <a:srgbClr val="000000"/>
              </a:solidFill>
              <a:effectLst>
                <a:outerShdw blurRad="38100" dist="38100" dir="2700000" algn="tl">
                  <a:srgbClr val="DDDDDD"/>
                </a:outerShdw>
              </a:effectLst>
            </a:endParaRPr>
          </a:p>
          <a:p>
            <a:pPr lvl="1"/>
            <a:r>
              <a:rPr lang="en-US" sz="2000" b="1" dirty="0" smtClean="0">
                <a:solidFill>
                  <a:srgbClr val="FF0000"/>
                </a:solidFill>
                <a:effectLst>
                  <a:outerShdw blurRad="38100" dist="38100" dir="2700000" algn="tl">
                    <a:srgbClr val="DDDDDD"/>
                  </a:outerShdw>
                </a:effectLst>
              </a:rPr>
              <a:t>? 1992-</a:t>
            </a:r>
            <a:endParaRPr lang="de-CH" sz="2000" b="1" dirty="0">
              <a:solidFill>
                <a:srgbClr val="FF0000"/>
              </a:solidFill>
              <a:effectLst>
                <a:outerShdw blurRad="38100" dist="38100" dir="2700000" algn="tl">
                  <a:srgbClr val="DDDDDD"/>
                </a:outerShdw>
              </a:effectLst>
            </a:endParaRPr>
          </a:p>
        </p:txBody>
      </p:sp>
      <p:sp>
        <p:nvSpPr>
          <p:cNvPr id="521219" name="Rectangle 3"/>
          <p:cNvSpPr>
            <a:spLocks noGrp="1" noChangeArrowheads="1"/>
          </p:cNvSpPr>
          <p:nvPr>
            <p:ph type="body" sz="half" idx="2"/>
          </p:nvPr>
        </p:nvSpPr>
        <p:spPr>
          <a:xfrm>
            <a:off x="4643438" y="1219200"/>
            <a:ext cx="4038600" cy="3268662"/>
          </a:xfrm>
        </p:spPr>
        <p:txBody>
          <a:bodyPr/>
          <a:lstStyle/>
          <a:p>
            <a:pPr marL="0" indent="0">
              <a:lnSpc>
                <a:spcPct val="90000"/>
              </a:lnSpc>
            </a:pPr>
            <a:r>
              <a:rPr lang="en-US" sz="2000" dirty="0" err="1">
                <a:solidFill>
                  <a:srgbClr val="669900"/>
                </a:solidFill>
              </a:rPr>
              <a:t>Aber</a:t>
            </a:r>
            <a:r>
              <a:rPr lang="en-US" dirty="0">
                <a:solidFill>
                  <a:srgbClr val="000000"/>
                </a:solidFill>
                <a:effectLst>
                  <a:outerShdw blurRad="38100" dist="38100" dir="2700000" algn="tl">
                    <a:srgbClr val="DDDDDD"/>
                  </a:outerShdw>
                </a:effectLst>
              </a:rPr>
              <a:t> </a:t>
            </a:r>
          </a:p>
          <a:p>
            <a:pPr lvl="1"/>
            <a:r>
              <a:rPr lang="en-US" sz="2000" dirty="0" err="1"/>
              <a:t>Denken</a:t>
            </a:r>
            <a:r>
              <a:rPr lang="en-US" sz="2000" dirty="0"/>
              <a:t> </a:t>
            </a:r>
            <a:r>
              <a:rPr lang="en-US" sz="2000" dirty="0" err="1"/>
              <a:t>sie</a:t>
            </a:r>
            <a:r>
              <a:rPr lang="en-US" sz="2000" dirty="0"/>
              <a:t> </a:t>
            </a:r>
            <a:r>
              <a:rPr lang="en-US" sz="2000" dirty="0" err="1"/>
              <a:t>ähnlich</a:t>
            </a:r>
            <a:r>
              <a:rPr lang="en-US" sz="2000" dirty="0"/>
              <a:t>? </a:t>
            </a:r>
          </a:p>
          <a:p>
            <a:pPr lvl="1">
              <a:buFont typeface="Wingdings" charset="2"/>
              <a:buNone/>
            </a:pPr>
            <a:endParaRPr lang="en-US" sz="700" dirty="0"/>
          </a:p>
          <a:p>
            <a:pPr lvl="1"/>
            <a:r>
              <a:rPr lang="en-US" sz="2000" dirty="0" err="1" smtClean="0"/>
              <a:t>Wertschätzen</a:t>
            </a:r>
            <a:r>
              <a:rPr lang="en-US" sz="2000" dirty="0" smtClean="0"/>
              <a:t> </a:t>
            </a:r>
            <a:r>
              <a:rPr lang="en-US" sz="2000" dirty="0" err="1" smtClean="0"/>
              <a:t>Sie</a:t>
            </a:r>
            <a:r>
              <a:rPr lang="en-US" sz="2000" dirty="0" smtClean="0"/>
              <a:t> </a:t>
            </a:r>
            <a:r>
              <a:rPr lang="en-US" sz="2000" dirty="0"/>
              <a:t>die </a:t>
            </a:r>
            <a:r>
              <a:rPr lang="en-US" sz="2000" dirty="0" err="1"/>
              <a:t>gleichen</a:t>
            </a:r>
            <a:r>
              <a:rPr lang="en-US" sz="2000" dirty="0"/>
              <a:t> </a:t>
            </a:r>
            <a:r>
              <a:rPr lang="en-US" sz="2000" dirty="0" err="1"/>
              <a:t>Dinge</a:t>
            </a:r>
            <a:r>
              <a:rPr lang="en-US" sz="2000" dirty="0"/>
              <a:t>?</a:t>
            </a:r>
            <a:r>
              <a:rPr lang="en-US" sz="2000" dirty="0" smtClean="0"/>
              <a:t> </a:t>
            </a:r>
            <a:br>
              <a:rPr lang="en-US" sz="2000" dirty="0" smtClean="0"/>
            </a:br>
            <a:endParaRPr lang="en-US" sz="700" dirty="0"/>
          </a:p>
          <a:p>
            <a:pPr lvl="1"/>
            <a:r>
              <a:rPr lang="en-US" sz="2000" dirty="0" err="1"/>
              <a:t>Gehen</a:t>
            </a:r>
            <a:r>
              <a:rPr lang="en-US" sz="2000" dirty="0"/>
              <a:t> </a:t>
            </a:r>
            <a:r>
              <a:rPr lang="en-US" sz="2000" dirty="0" err="1"/>
              <a:t>sie</a:t>
            </a:r>
            <a:r>
              <a:rPr lang="en-US" sz="2000" dirty="0"/>
              <a:t> </a:t>
            </a:r>
            <a:r>
              <a:rPr lang="en-US" sz="2000" dirty="0" err="1"/>
              <a:t>gleich</a:t>
            </a:r>
            <a:r>
              <a:rPr lang="en-US" sz="2000" dirty="0"/>
              <a:t> um </a:t>
            </a:r>
            <a:r>
              <a:rPr lang="en-US" sz="2000" dirty="0" err="1" smtClean="0"/>
              <a:t>mit</a:t>
            </a:r>
            <a:r>
              <a:rPr lang="en-US" sz="2000" dirty="0" smtClean="0"/>
              <a:t> </a:t>
            </a:r>
            <a:r>
              <a:rPr lang="en-US" sz="2000" dirty="0" err="1" smtClean="0"/>
              <a:t>der</a:t>
            </a:r>
            <a:r>
              <a:rPr lang="en-US" sz="2000" dirty="0" smtClean="0"/>
              <a:t> </a:t>
            </a:r>
            <a:r>
              <a:rPr lang="en-US" sz="2000" dirty="0" err="1" smtClean="0"/>
              <a:t>Nutzung</a:t>
            </a:r>
            <a:r>
              <a:rPr lang="en-US" sz="2000" dirty="0" smtClean="0"/>
              <a:t> von </a:t>
            </a:r>
            <a:r>
              <a:rPr lang="en-US" sz="2000" dirty="0"/>
              <a:t>Information und </a:t>
            </a:r>
            <a:r>
              <a:rPr lang="en-US" sz="2000" dirty="0" err="1"/>
              <a:t>Wissen</a:t>
            </a:r>
            <a:r>
              <a:rPr lang="en-US" sz="2000" dirty="0"/>
              <a:t>?</a:t>
            </a:r>
          </a:p>
          <a:p>
            <a:pPr marL="0" indent="0">
              <a:buClr>
                <a:srgbClr val="669900"/>
              </a:buClr>
              <a:buFont typeface="Wingdings" charset="2"/>
              <a:buChar char="§"/>
            </a:pPr>
            <a:endParaRPr lang="de-CH" sz="2000" dirty="0"/>
          </a:p>
        </p:txBody>
      </p:sp>
      <p:pic>
        <p:nvPicPr>
          <p:cNvPr id="521220" name="Picture 4" descr="021107_1758_0003_l__s"/>
          <p:cNvPicPr>
            <a:picLocks noChangeAspect="1" noChangeArrowheads="1"/>
          </p:cNvPicPr>
          <p:nvPr/>
        </p:nvPicPr>
        <p:blipFill>
          <a:blip r:embed="rId3"/>
          <a:srcRect/>
          <a:stretch>
            <a:fillRect/>
          </a:stretch>
        </p:blipFill>
        <p:spPr bwMode="auto">
          <a:xfrm>
            <a:off x="7010400" y="5384800"/>
            <a:ext cx="2133600" cy="1573213"/>
          </a:xfrm>
          <a:prstGeom prst="rect">
            <a:avLst/>
          </a:prstGeom>
          <a:noFill/>
          <a:ln w="9525">
            <a:noFill/>
            <a:miter lim="800000"/>
            <a:headEnd/>
            <a:tailEnd/>
          </a:ln>
        </p:spPr>
      </p:pic>
      <p:pic>
        <p:nvPicPr>
          <p:cNvPr id="521221" name="Picture 5" descr="5298_040901_18304"/>
          <p:cNvPicPr>
            <a:picLocks noChangeAspect="1" noChangeArrowheads="1"/>
          </p:cNvPicPr>
          <p:nvPr/>
        </p:nvPicPr>
        <p:blipFill>
          <a:blip r:embed="rId4"/>
          <a:srcRect/>
          <a:stretch>
            <a:fillRect/>
          </a:stretch>
        </p:blipFill>
        <p:spPr bwMode="auto">
          <a:xfrm>
            <a:off x="0" y="5384800"/>
            <a:ext cx="2362200" cy="1501775"/>
          </a:xfrm>
          <a:prstGeom prst="rect">
            <a:avLst/>
          </a:prstGeom>
          <a:noFill/>
          <a:ln w="9525">
            <a:noFill/>
            <a:miter lim="800000"/>
            <a:headEnd/>
            <a:tailEnd/>
          </a:ln>
        </p:spPr>
      </p:pic>
      <p:pic>
        <p:nvPicPr>
          <p:cNvPr id="521222" name="Picture 6" descr="030131_1836_0029_l__s"/>
          <p:cNvPicPr>
            <a:picLocks noChangeAspect="1" noChangeArrowheads="1"/>
          </p:cNvPicPr>
          <p:nvPr/>
        </p:nvPicPr>
        <p:blipFill>
          <a:blip r:embed="rId5"/>
          <a:srcRect/>
          <a:stretch>
            <a:fillRect/>
          </a:stretch>
        </p:blipFill>
        <p:spPr bwMode="auto">
          <a:xfrm>
            <a:off x="2339975" y="5384800"/>
            <a:ext cx="2362200" cy="1501775"/>
          </a:xfrm>
          <a:prstGeom prst="rect">
            <a:avLst/>
          </a:prstGeom>
          <a:noFill/>
          <a:ln w="9525">
            <a:noFill/>
            <a:miter lim="800000"/>
            <a:headEnd/>
            <a:tailEnd/>
          </a:ln>
        </p:spPr>
      </p:pic>
      <p:pic>
        <p:nvPicPr>
          <p:cNvPr id="521223" name="Picture 7" descr="021022_1732_0019_l__s"/>
          <p:cNvPicPr>
            <a:picLocks noChangeAspect="1" noChangeArrowheads="1"/>
          </p:cNvPicPr>
          <p:nvPr/>
        </p:nvPicPr>
        <p:blipFill>
          <a:blip r:embed="rId6"/>
          <a:srcRect/>
          <a:stretch>
            <a:fillRect/>
          </a:stretch>
        </p:blipFill>
        <p:spPr bwMode="auto">
          <a:xfrm>
            <a:off x="4643438" y="5384800"/>
            <a:ext cx="2362200" cy="1573213"/>
          </a:xfrm>
          <a:prstGeom prst="rect">
            <a:avLst/>
          </a:prstGeom>
          <a:noFill/>
          <a:ln w="9525">
            <a:noFill/>
            <a:miter lim="800000"/>
            <a:headEnd/>
            <a:tailEnd/>
          </a:ln>
        </p:spPr>
      </p:pic>
      <p:sp>
        <p:nvSpPr>
          <p:cNvPr id="521229" name="Rectangle 13"/>
          <p:cNvSpPr>
            <a:spLocks noChangeArrowheads="1"/>
          </p:cNvSpPr>
          <p:nvPr/>
        </p:nvSpPr>
        <p:spPr bwMode="auto">
          <a:xfrm>
            <a:off x="0" y="5373688"/>
            <a:ext cx="9144000" cy="1539875"/>
          </a:xfrm>
          <a:prstGeom prst="rect">
            <a:avLst/>
          </a:prstGeom>
          <a:solidFill>
            <a:srgbClr val="669900">
              <a:alpha val="41000"/>
            </a:srgbClr>
          </a:solidFill>
          <a:ln w="9525">
            <a:noFill/>
            <a:miter lim="800000"/>
            <a:headEnd/>
            <a:tailEnd/>
          </a:ln>
          <a:effectLst/>
        </p:spPr>
        <p:txBody>
          <a:bodyPr wrap="none" anchor="ctr">
            <a:prstTxWarp prst="textNoShape">
              <a:avLst/>
            </a:prstTxWarp>
          </a:bodyPr>
          <a:lstStyle/>
          <a:p>
            <a:endParaRPr lang="de-DE"/>
          </a:p>
        </p:txBody>
      </p:sp>
      <p:sp>
        <p:nvSpPr>
          <p:cNvPr id="521231" name="Text Box 15"/>
          <p:cNvSpPr txBox="1">
            <a:spLocks noChangeArrowheads="1"/>
          </p:cNvSpPr>
          <p:nvPr/>
        </p:nvSpPr>
        <p:spPr bwMode="auto">
          <a:xfrm>
            <a:off x="7466013" y="5013325"/>
            <a:ext cx="1677987" cy="244475"/>
          </a:xfrm>
          <a:prstGeom prst="rect">
            <a:avLst/>
          </a:prstGeom>
          <a:noFill/>
          <a:ln w="9525">
            <a:noFill/>
            <a:miter lim="800000"/>
            <a:headEnd/>
            <a:tailEnd/>
          </a:ln>
          <a:effectLst/>
        </p:spPr>
        <p:txBody>
          <a:bodyPr wrap="none">
            <a:prstTxWarp prst="textNoShape">
              <a:avLst/>
            </a:prstTxWarp>
            <a:spAutoFit/>
          </a:bodyPr>
          <a:lstStyle/>
          <a:p>
            <a:r>
              <a:rPr lang="de-CH" sz="1000" dirty="0">
                <a:solidFill>
                  <a:srgbClr val="669900"/>
                </a:solidFill>
                <a:latin typeface="Verdana" charset="0"/>
              </a:rPr>
              <a:t>[</a:t>
            </a:r>
            <a:r>
              <a:rPr lang="de-CH" sz="1000" dirty="0" err="1">
                <a:solidFill>
                  <a:srgbClr val="669900"/>
                </a:solidFill>
                <a:latin typeface="Verdana" charset="0"/>
              </a:rPr>
              <a:t>Hudson/Whisler</a:t>
            </a:r>
            <a:r>
              <a:rPr lang="de-CH" sz="1000" dirty="0">
                <a:solidFill>
                  <a:srgbClr val="669900"/>
                </a:solidFill>
                <a:latin typeface="Verdana" charset="0"/>
              </a:rPr>
              <a:t> 2007]</a:t>
            </a:r>
          </a:p>
        </p:txBody>
      </p:sp>
      <p:sp>
        <p:nvSpPr>
          <p:cNvPr id="521232" name="Rectangle 16"/>
          <p:cNvSpPr>
            <a:spLocks noChangeArrowheads="1"/>
          </p:cNvSpPr>
          <p:nvPr/>
        </p:nvSpPr>
        <p:spPr bwMode="auto">
          <a:xfrm>
            <a:off x="457200" y="188913"/>
            <a:ext cx="8686800" cy="1143000"/>
          </a:xfrm>
          <a:prstGeom prst="rect">
            <a:avLst/>
          </a:prstGeom>
          <a:noFill/>
          <a:ln w="9525">
            <a:noFill/>
            <a:miter lim="800000"/>
            <a:headEnd/>
            <a:tailEnd/>
          </a:ln>
          <a:effectLst/>
        </p:spPr>
        <p:txBody>
          <a:bodyPr anchor="ctr">
            <a:prstTxWarp prst="textNoShape">
              <a:avLst/>
            </a:prstTxWarp>
          </a:bodyPr>
          <a:lstStyle/>
          <a:p>
            <a:pPr algn="l"/>
            <a:r>
              <a:rPr lang="de-CH" sz="2600" b="1" dirty="0" smtClean="0">
                <a:solidFill>
                  <a:srgbClr val="669900"/>
                </a:solidFill>
                <a:latin typeface="Verdana" charset="0"/>
              </a:rPr>
              <a:t>2013: Net Generation</a:t>
            </a:r>
            <a:endParaRPr lang="de-CH" sz="2600" b="1" dirty="0">
              <a:solidFill>
                <a:srgbClr val="669900"/>
              </a:solidFill>
              <a:latin typeface="Verdana" charset="0"/>
            </a:endParaRPr>
          </a:p>
        </p:txBody>
      </p:sp>
    </p:spTree>
    <p:extLst>
      <p:ext uri="{BB962C8B-B14F-4D97-AF65-F5344CB8AC3E}">
        <p14:creationId xmlns:p14="http://schemas.microsoft.com/office/powerpoint/2010/main" val="4317975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12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121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1218">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1218">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1218">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1218">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21219">
                                            <p:txEl>
                                              <p:pRg st="0" end="0"/>
                                            </p:txEl>
                                          </p:spTgt>
                                        </p:tgtEl>
                                        <p:attrNameLst>
                                          <p:attrName>style.visibility</p:attrName>
                                        </p:attrNameLst>
                                      </p:cBhvr>
                                      <p:to>
                                        <p:strVal val="visible"/>
                                      </p:to>
                                    </p:set>
                                    <p:animEffect transition="in" filter="fade">
                                      <p:cBhvr>
                                        <p:cTn id="21" dur="500"/>
                                        <p:tgtEl>
                                          <p:spTgt spid="521219">
                                            <p:txEl>
                                              <p:pRg st="0" end="0"/>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21219">
                                            <p:txEl>
                                              <p:pRg st="1" end="1"/>
                                            </p:txEl>
                                          </p:spTgt>
                                        </p:tgtEl>
                                        <p:attrNameLst>
                                          <p:attrName>style.visibility</p:attrName>
                                        </p:attrNameLst>
                                      </p:cBhvr>
                                      <p:to>
                                        <p:strVal val="visible"/>
                                      </p:to>
                                    </p:set>
                                    <p:animEffect transition="in" filter="fade">
                                      <p:cBhvr>
                                        <p:cTn id="25" dur="1000"/>
                                        <p:tgtEl>
                                          <p:spTgt spid="521219">
                                            <p:txEl>
                                              <p:pRg st="1" end="1"/>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521219">
                                            <p:txEl>
                                              <p:pRg st="3" end="3"/>
                                            </p:txEl>
                                          </p:spTgt>
                                        </p:tgtEl>
                                        <p:attrNameLst>
                                          <p:attrName>style.visibility</p:attrName>
                                        </p:attrNameLst>
                                      </p:cBhvr>
                                      <p:to>
                                        <p:strVal val="visible"/>
                                      </p:to>
                                    </p:set>
                                    <p:animEffect transition="in" filter="fade">
                                      <p:cBhvr>
                                        <p:cTn id="29" dur="1000"/>
                                        <p:tgtEl>
                                          <p:spTgt spid="521219">
                                            <p:txEl>
                                              <p:pRg st="3" end="3"/>
                                            </p:txEl>
                                          </p:spTgt>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521219">
                                            <p:txEl>
                                              <p:pRg st="4" end="4"/>
                                            </p:txEl>
                                          </p:spTgt>
                                        </p:tgtEl>
                                        <p:attrNameLst>
                                          <p:attrName>style.visibility</p:attrName>
                                        </p:attrNameLst>
                                      </p:cBhvr>
                                      <p:to>
                                        <p:strVal val="visible"/>
                                      </p:to>
                                    </p:set>
                                    <p:animEffect transition="in" filter="fade">
                                      <p:cBhvr>
                                        <p:cTn id="33" dur="1000"/>
                                        <p:tgtEl>
                                          <p:spTgt spid="521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1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5" name="Foliennummernplatzhalter 4"/>
          <p:cNvSpPr>
            <a:spLocks noGrp="1"/>
          </p:cNvSpPr>
          <p:nvPr>
            <p:ph type="sldNum" sz="quarter" idx="10"/>
          </p:nvPr>
        </p:nvSpPr>
        <p:spPr/>
        <p:txBody>
          <a:bodyPr/>
          <a:lstStyle/>
          <a:p>
            <a:r>
              <a:rPr lang="en-US" smtClean="0"/>
              <a:t>Seite </a:t>
            </a:r>
            <a:fld id="{E5655874-7F19-472C-9E52-7E380143F8A5}" type="slidenum">
              <a:rPr lang="en-US" smtClean="0"/>
              <a:pPr/>
              <a:t>16</a:t>
            </a:fld>
            <a:endParaRPr lang="en-US"/>
          </a:p>
        </p:txBody>
      </p:sp>
      <p:sp>
        <p:nvSpPr>
          <p:cNvPr id="6" name="Inhaltsplatzhalter 2"/>
          <p:cNvSpPr txBox="1">
            <a:spLocks/>
          </p:cNvSpPr>
          <p:nvPr/>
        </p:nvSpPr>
        <p:spPr bwMode="auto">
          <a:xfrm>
            <a:off x="467544" y="980728"/>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175" indent="-3175" algn="l" rtl="0" eaLnBrk="1" fontAlgn="base" hangingPunct="1">
              <a:spcBef>
                <a:spcPct val="20000"/>
              </a:spcBef>
              <a:spcAft>
                <a:spcPct val="0"/>
              </a:spcAft>
              <a:buFont typeface="Wingdings" pitchFamily="2" charset="2"/>
              <a:defRPr sz="2800">
                <a:solidFill>
                  <a:schemeClr val="tx1"/>
                </a:solidFill>
                <a:latin typeface="+mn-lt"/>
                <a:ea typeface="+mn-ea"/>
                <a:cs typeface="+mn-cs"/>
              </a:defRPr>
            </a:lvl1pPr>
            <a:lvl2pPr marL="482600" indent="-288925" algn="l" rtl="0" eaLnBrk="1" fontAlgn="base" hangingPunct="1">
              <a:spcBef>
                <a:spcPct val="20000"/>
              </a:spcBef>
              <a:spcAft>
                <a:spcPct val="0"/>
              </a:spcAft>
              <a:buClr>
                <a:srgbClr val="669900"/>
              </a:buClr>
              <a:buFont typeface="Wingdings" charset="2"/>
              <a:buChar char="§"/>
              <a:defRPr sz="2400">
                <a:solidFill>
                  <a:schemeClr val="tx1"/>
                </a:solidFill>
                <a:latin typeface="+mn-lt"/>
              </a:defRPr>
            </a:lvl2pPr>
            <a:lvl3pPr marL="901700" indent="-177800" algn="l" rtl="0" eaLnBrk="1" fontAlgn="base" hangingPunct="1">
              <a:spcBef>
                <a:spcPct val="20000"/>
              </a:spcBef>
              <a:spcAft>
                <a:spcPct val="0"/>
              </a:spcAft>
              <a:buClr>
                <a:srgbClr val="669900"/>
              </a:buClr>
              <a:buFont typeface="Wingdings" charset="2"/>
              <a:buChar char="§"/>
              <a:defRPr sz="2000">
                <a:solidFill>
                  <a:schemeClr val="tx1"/>
                </a:solidFill>
                <a:latin typeface="+mn-lt"/>
              </a:defRPr>
            </a:lvl3pPr>
            <a:lvl4pPr marL="2174875" indent="-228600" algn="l" rtl="0" eaLnBrk="1" fontAlgn="base" hangingPunct="1">
              <a:spcBef>
                <a:spcPct val="20000"/>
              </a:spcBef>
              <a:spcAft>
                <a:spcPct val="0"/>
              </a:spcAft>
              <a:buFont typeface="Wingdings" pitchFamily="2" charset="2"/>
              <a:defRPr sz="1800">
                <a:solidFill>
                  <a:schemeClr val="tx1"/>
                </a:solidFill>
                <a:latin typeface="+mn-lt"/>
              </a:defRPr>
            </a:lvl4pPr>
            <a:lvl5pPr marL="2593975" indent="-228600" algn="l" rtl="0" eaLnBrk="1" fontAlgn="base" hangingPunct="1">
              <a:spcBef>
                <a:spcPct val="20000"/>
              </a:spcBef>
              <a:spcAft>
                <a:spcPct val="0"/>
              </a:spcAft>
              <a:buFont typeface="Wingdings" pitchFamily="2" charset="2"/>
              <a:defRPr sz="1800">
                <a:solidFill>
                  <a:schemeClr val="tx1"/>
                </a:solidFill>
                <a:latin typeface="+mn-lt"/>
              </a:defRPr>
            </a:lvl5pPr>
            <a:lvl6pPr marL="3051175" indent="-228600" algn="l" rtl="0" eaLnBrk="1" fontAlgn="base" hangingPunct="1">
              <a:spcBef>
                <a:spcPct val="20000"/>
              </a:spcBef>
              <a:spcAft>
                <a:spcPct val="0"/>
              </a:spcAft>
              <a:buFont typeface="Wingdings" pitchFamily="2" charset="2"/>
              <a:defRPr sz="1800">
                <a:solidFill>
                  <a:schemeClr val="tx1"/>
                </a:solidFill>
                <a:latin typeface="+mn-lt"/>
              </a:defRPr>
            </a:lvl6pPr>
            <a:lvl7pPr marL="3508375" indent="-228600" algn="l" rtl="0" eaLnBrk="1" fontAlgn="base" hangingPunct="1">
              <a:spcBef>
                <a:spcPct val="20000"/>
              </a:spcBef>
              <a:spcAft>
                <a:spcPct val="0"/>
              </a:spcAft>
              <a:buFont typeface="Wingdings" pitchFamily="2" charset="2"/>
              <a:defRPr sz="1800">
                <a:solidFill>
                  <a:schemeClr val="tx1"/>
                </a:solidFill>
                <a:latin typeface="+mn-lt"/>
              </a:defRPr>
            </a:lvl7pPr>
            <a:lvl8pPr marL="3965575" indent="-228600" algn="l" rtl="0" eaLnBrk="1" fontAlgn="base" hangingPunct="1">
              <a:spcBef>
                <a:spcPct val="20000"/>
              </a:spcBef>
              <a:spcAft>
                <a:spcPct val="0"/>
              </a:spcAft>
              <a:buFont typeface="Wingdings" pitchFamily="2" charset="2"/>
              <a:defRPr sz="1800">
                <a:solidFill>
                  <a:schemeClr val="tx1"/>
                </a:solidFill>
                <a:latin typeface="+mn-lt"/>
              </a:defRPr>
            </a:lvl8pPr>
            <a:lvl9pPr marL="4422775" indent="-228600" algn="l" rtl="0" eaLnBrk="1" fontAlgn="base" hangingPunct="1">
              <a:spcBef>
                <a:spcPct val="20000"/>
              </a:spcBef>
              <a:spcAft>
                <a:spcPct val="0"/>
              </a:spcAft>
              <a:buFont typeface="Wingdings" pitchFamily="2" charset="2"/>
              <a:defRPr sz="1800">
                <a:solidFill>
                  <a:schemeClr val="tx1"/>
                </a:solidFill>
                <a:latin typeface="+mn-lt"/>
              </a:defRPr>
            </a:lvl9pPr>
          </a:lstStyle>
          <a:p>
            <a:pPr lvl="1">
              <a:buFont typeface="Wingdings" charset="2"/>
              <a:buNone/>
              <a:defRPr/>
            </a:pPr>
            <a:r>
              <a:rPr lang="de-DE" sz="2000" b="1" dirty="0" smtClean="0">
                <a:solidFill>
                  <a:srgbClr val="669900"/>
                </a:solidFill>
                <a:latin typeface="Arial"/>
                <a:cs typeface="Arial"/>
              </a:rPr>
              <a:t> </a:t>
            </a:r>
          </a:p>
          <a:p>
            <a:pPr>
              <a:buNone/>
            </a:pPr>
            <a:r>
              <a:rPr lang="de-CH" sz="2400" b="1" dirty="0" smtClean="0"/>
              <a:t>Wie </a:t>
            </a:r>
            <a:r>
              <a:rPr lang="de-CH" sz="2400" b="1" dirty="0"/>
              <a:t>würden Sie den Begriff Schlüsselkompetenzen im Zusammenhang mit Beruf und Ausbildung definieren. Welche sind für Sie im Jahr </a:t>
            </a:r>
            <a:r>
              <a:rPr lang="de-CH" sz="2400" b="1" dirty="0" smtClean="0"/>
              <a:t>2014 </a:t>
            </a:r>
            <a:r>
              <a:rPr lang="de-CH" sz="2400" b="1" dirty="0"/>
              <a:t>die Wichtigsten und warum</a:t>
            </a:r>
            <a:r>
              <a:rPr lang="de-CH" sz="2400" b="1" dirty="0" smtClean="0"/>
              <a:t>?</a:t>
            </a:r>
            <a:endParaRPr lang="de-CH" sz="2400" b="1" dirty="0"/>
          </a:p>
          <a:p>
            <a:pPr lvl="1" algn="ctr">
              <a:buFont typeface="Wingdings" charset="2"/>
              <a:buNone/>
              <a:defRPr/>
            </a:pPr>
            <a:endParaRPr lang="de-DE" sz="2000" b="1" i="1" dirty="0" smtClean="0">
              <a:solidFill>
                <a:srgbClr val="669900"/>
              </a:solidFill>
              <a:latin typeface="Arial"/>
              <a:cs typeface="Arial"/>
            </a:endParaRPr>
          </a:p>
        </p:txBody>
      </p:sp>
      <p:pic>
        <p:nvPicPr>
          <p:cNvPr id="7" name="Bild 6" descr="Bildschirmfoto 2011-08-18 um 15.52.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3861048"/>
            <a:ext cx="9144000" cy="2022324"/>
          </a:xfrm>
          <a:prstGeom prst="rect">
            <a:avLst/>
          </a:prstGeom>
        </p:spPr>
      </p:pic>
    </p:spTree>
    <p:extLst>
      <p:ext uri="{BB962C8B-B14F-4D97-AF65-F5344CB8AC3E}">
        <p14:creationId xmlns:p14="http://schemas.microsoft.com/office/powerpoint/2010/main" val="22279051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CH" dirty="0" err="1" smtClean="0"/>
              <a:t>Erpenbeck</a:t>
            </a:r>
            <a:r>
              <a:rPr lang="de-CH" dirty="0" smtClean="0"/>
              <a:t> und Heyse (2009): Grundlagen zur Ausbildung von Kompetenzen</a:t>
            </a:r>
            <a:endParaRPr lang="en-US" dirty="0" smtClean="0"/>
          </a:p>
        </p:txBody>
      </p:sp>
      <p:pic>
        <p:nvPicPr>
          <p:cNvPr id="14339" name="Inhaltsplatzhalter 4" descr="wissen_quali_kompetenzen.jpg"/>
          <p:cNvPicPr>
            <a:picLocks noGrp="1" noChangeAspect="1"/>
          </p:cNvPicPr>
          <p:nvPr>
            <p:ph idx="1"/>
          </p:nvPr>
        </p:nvPicPr>
        <p:blipFill>
          <a:blip r:embed="rId2"/>
          <a:srcRect/>
          <a:stretch>
            <a:fillRect/>
          </a:stretch>
        </p:blipFill>
        <p:spPr>
          <a:xfrm>
            <a:off x="3924300" y="1484313"/>
            <a:ext cx="4295775" cy="4330700"/>
          </a:xfrm>
        </p:spPr>
      </p:pic>
      <p:sp>
        <p:nvSpPr>
          <p:cNvPr id="4" name="Foliennummernplatzhalter 3"/>
          <p:cNvSpPr>
            <a:spLocks noGrp="1"/>
          </p:cNvSpPr>
          <p:nvPr>
            <p:ph type="sldNum" sz="quarter" idx="10"/>
          </p:nvPr>
        </p:nvSpPr>
        <p:spPr/>
        <p:txBody>
          <a:bodyPr/>
          <a:lstStyle/>
          <a:p>
            <a:pPr>
              <a:defRPr/>
            </a:pPr>
            <a:r>
              <a:rPr lang="en-US" smtClean="0"/>
              <a:t>Seite </a:t>
            </a:r>
            <a:fld id="{9CFB66AA-37E2-42A0-815C-4357351DF31E}" type="slidenum">
              <a:rPr lang="en-US" smtClean="0"/>
              <a:pPr>
                <a:defRPr/>
              </a:pPr>
              <a:t>17</a:t>
            </a:fld>
            <a:endParaRPr lang="en-US"/>
          </a:p>
        </p:txBody>
      </p:sp>
      <p:sp>
        <p:nvSpPr>
          <p:cNvPr id="6" name="Rechteck 5"/>
          <p:cNvSpPr/>
          <p:nvPr/>
        </p:nvSpPr>
        <p:spPr>
          <a:xfrm>
            <a:off x="2987675" y="6381750"/>
            <a:ext cx="2728913" cy="276225"/>
          </a:xfrm>
          <a:prstGeom prst="rect">
            <a:avLst/>
          </a:prstGeom>
        </p:spPr>
        <p:txBody>
          <a:bodyPr wrap="none">
            <a:spAutoFit/>
          </a:bodyPr>
          <a:lstStyle/>
          <a:p>
            <a:pPr marL="3175" indent="-3175">
              <a:spcBef>
                <a:spcPct val="20000"/>
              </a:spcBef>
              <a:defRPr/>
            </a:pPr>
            <a:r>
              <a:rPr lang="de-CH" sz="1200" dirty="0" smtClean="0">
                <a:solidFill>
                  <a:srgbClr val="000000"/>
                </a:solidFill>
                <a:latin typeface="Arial"/>
              </a:rPr>
              <a:t>Quelle</a:t>
            </a:r>
            <a:r>
              <a:rPr lang="de-CH" sz="1200" dirty="0">
                <a:solidFill>
                  <a:srgbClr val="000000"/>
                </a:solidFill>
                <a:latin typeface="Arial"/>
              </a:rPr>
              <a:t>: </a:t>
            </a:r>
            <a:r>
              <a:rPr lang="en-US" sz="1200" kern="0" dirty="0" err="1">
                <a:solidFill>
                  <a:srgbClr val="000000"/>
                </a:solidFill>
                <a:latin typeface="Arial"/>
              </a:rPr>
              <a:t>Erpenbeck</a:t>
            </a:r>
            <a:r>
              <a:rPr lang="en-US" sz="1200" kern="0" dirty="0">
                <a:solidFill>
                  <a:srgbClr val="000000"/>
                </a:solidFill>
                <a:latin typeface="Arial"/>
              </a:rPr>
              <a:t>, Heyse (2009:XI</a:t>
            </a:r>
            <a:r>
              <a:rPr lang="en-US" sz="1200" kern="0" dirty="0" smtClean="0">
                <a:solidFill>
                  <a:srgbClr val="000000"/>
                </a:solidFill>
                <a:latin typeface="Arial"/>
              </a:rPr>
              <a:t>)</a:t>
            </a:r>
            <a:endParaRPr lang="de-CH" sz="1200" dirty="0">
              <a:solidFill>
                <a:srgbClr val="000000"/>
              </a:solidFill>
              <a:latin typeface="Arial"/>
            </a:endParaRPr>
          </a:p>
        </p:txBody>
      </p:sp>
      <p:sp>
        <p:nvSpPr>
          <p:cNvPr id="7" name="Inhaltsplatzhalter 2"/>
          <p:cNvSpPr txBox="1">
            <a:spLocks/>
          </p:cNvSpPr>
          <p:nvPr/>
        </p:nvSpPr>
        <p:spPr bwMode="auto">
          <a:xfrm>
            <a:off x="395536" y="1671488"/>
            <a:ext cx="3394075" cy="3341688"/>
          </a:xfrm>
          <a:prstGeom prst="rect">
            <a:avLst/>
          </a:prstGeom>
          <a:noFill/>
          <a:ln w="9525">
            <a:noFill/>
            <a:miter lim="800000"/>
            <a:headEnd/>
            <a:tailEnd/>
          </a:ln>
          <a:effectLst/>
        </p:spPr>
        <p:txBody>
          <a:bodyPr/>
          <a:lstStyle/>
          <a:p>
            <a:pPr marL="25400" indent="-288925" algn="l">
              <a:spcBef>
                <a:spcPct val="20000"/>
              </a:spcBef>
              <a:defRPr/>
            </a:pPr>
            <a:r>
              <a:rPr lang="de-CH" sz="1800" kern="0" dirty="0">
                <a:latin typeface="+mn-lt"/>
              </a:rPr>
              <a:t>Kompetenzen werden </a:t>
            </a:r>
            <a:r>
              <a:rPr lang="de-CH" sz="1800" kern="0" dirty="0" smtClean="0">
                <a:latin typeface="+mn-lt"/>
              </a:rPr>
              <a:t>von Wissen </a:t>
            </a:r>
            <a:r>
              <a:rPr lang="de-CH" sz="1800" kern="0" dirty="0">
                <a:latin typeface="+mn-lt"/>
              </a:rPr>
              <a:t>im engeren Sinne  </a:t>
            </a:r>
            <a:r>
              <a:rPr lang="de-CH" sz="1800" kern="0" dirty="0" smtClean="0">
                <a:latin typeface="+mn-lt"/>
              </a:rPr>
              <a:t>fundiert</a:t>
            </a:r>
            <a:r>
              <a:rPr lang="de-CH" sz="1800" kern="0" dirty="0">
                <a:latin typeface="+mn-lt"/>
              </a:rPr>
              <a:t>, durch Regelns, Werte und Normen konstituiert, durch </a:t>
            </a:r>
            <a:r>
              <a:rPr lang="de-CH" sz="1800" kern="0" dirty="0" err="1">
                <a:latin typeface="+mn-lt"/>
              </a:rPr>
              <a:t>Interiorisationsprozesse</a:t>
            </a:r>
            <a:r>
              <a:rPr lang="de-CH" sz="1800" kern="0" dirty="0">
                <a:latin typeface="+mn-lt"/>
              </a:rPr>
              <a:t> personalisiert, als Fähigkeiten disponiert, durch Erfahrungen konsolidiert und aufgrund von Willen realisiert.</a:t>
            </a:r>
          </a:p>
          <a:p>
            <a:pPr marL="25400" indent="-288925" algn="l">
              <a:spcBef>
                <a:spcPct val="20000"/>
              </a:spcBef>
              <a:defRPr/>
            </a:pPr>
            <a:r>
              <a:rPr lang="de-CH" sz="1800" kern="0" dirty="0">
                <a:latin typeface="+mn-lt"/>
              </a:rPr>
              <a:t>Kompetenzen sind Selbstorganisationsfähigkeiten.</a:t>
            </a:r>
          </a:p>
        </p:txBody>
      </p:sp>
    </p:spTree>
    <p:extLst>
      <p:ext uri="{BB962C8B-B14F-4D97-AF65-F5344CB8AC3E}">
        <p14:creationId xmlns:p14="http://schemas.microsoft.com/office/powerpoint/2010/main" val="3349782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Kompetenzatlas </a:t>
            </a:r>
            <a:endParaRPr lang="en-US" dirty="0"/>
          </a:p>
        </p:txBody>
      </p:sp>
      <p:sp>
        <p:nvSpPr>
          <p:cNvPr id="3" name="Inhaltsplatzhalter 2"/>
          <p:cNvSpPr>
            <a:spLocks noGrp="1"/>
          </p:cNvSpPr>
          <p:nvPr>
            <p:ph idx="1"/>
          </p:nvPr>
        </p:nvSpPr>
        <p:spPr/>
        <p:txBody>
          <a:bodyPr/>
          <a:lstStyle/>
          <a:p>
            <a:endParaRPr lang="en-US" dirty="0"/>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18</a:t>
            </a:fld>
            <a:endParaRPr lang="en-US"/>
          </a:p>
        </p:txBody>
      </p:sp>
      <p:pic>
        <p:nvPicPr>
          <p:cNvPr id="5" name="Inhaltsplatzhalter 4" descr="kopmpetenzatlas.jpg"/>
          <p:cNvPicPr>
            <a:picLocks noChangeAspect="1"/>
          </p:cNvPicPr>
          <p:nvPr/>
        </p:nvPicPr>
        <p:blipFill>
          <a:blip r:embed="rId2"/>
          <a:stretch>
            <a:fillRect/>
          </a:stretch>
        </p:blipFill>
        <p:spPr bwMode="auto">
          <a:xfrm>
            <a:off x="2969936" y="476672"/>
            <a:ext cx="5490496" cy="5925468"/>
          </a:xfrm>
          <a:prstGeom prst="rect">
            <a:avLst/>
          </a:prstGeom>
          <a:noFill/>
          <a:ln w="9525" cmpd="thickThin">
            <a:solidFill>
              <a:schemeClr val="bg1">
                <a:lumMod val="50000"/>
              </a:schemeClr>
            </a:solidFill>
            <a:miter lim="800000"/>
            <a:headEnd/>
            <a:tailEnd/>
          </a:ln>
          <a:effectLst/>
        </p:spPr>
      </p:pic>
      <p:sp>
        <p:nvSpPr>
          <p:cNvPr id="6" name="Rechteck 5"/>
          <p:cNvSpPr/>
          <p:nvPr/>
        </p:nvSpPr>
        <p:spPr>
          <a:xfrm>
            <a:off x="3096344" y="6381328"/>
            <a:ext cx="4572000" cy="276999"/>
          </a:xfrm>
          <a:prstGeom prst="rect">
            <a:avLst/>
          </a:prstGeom>
        </p:spPr>
        <p:txBody>
          <a:bodyPr>
            <a:spAutoFit/>
          </a:bodyPr>
          <a:lstStyle/>
          <a:p>
            <a:pPr marL="3175" lvl="0" indent="-3175" algn="l">
              <a:spcBef>
                <a:spcPct val="20000"/>
              </a:spcBef>
              <a:defRPr/>
            </a:pPr>
            <a:r>
              <a:rPr lang="de-CH" sz="1200" dirty="0" smtClean="0">
                <a:solidFill>
                  <a:srgbClr val="000000"/>
                </a:solidFill>
                <a:latin typeface="Arial"/>
              </a:rPr>
              <a:t>Quelle: </a:t>
            </a:r>
            <a:r>
              <a:rPr lang="en-US" sz="1200" kern="0" dirty="0" err="1" smtClean="0">
                <a:solidFill>
                  <a:srgbClr val="000000"/>
                </a:solidFill>
                <a:latin typeface="Arial"/>
              </a:rPr>
              <a:t>Erpenbeck</a:t>
            </a:r>
            <a:r>
              <a:rPr lang="en-US" sz="1200" kern="0" dirty="0" smtClean="0">
                <a:solidFill>
                  <a:srgbClr val="000000"/>
                </a:solidFill>
                <a:latin typeface="Arial"/>
              </a:rPr>
              <a:t>, Heyse (2009:XIII)</a:t>
            </a:r>
            <a:endParaRPr lang="de-CH" sz="1200" dirty="0">
              <a:solidFill>
                <a:srgbClr val="000000"/>
              </a:solidFill>
              <a:latin typeface="Arial"/>
            </a:endParaRPr>
          </a:p>
        </p:txBody>
      </p:sp>
    </p:spTree>
    <p:extLst>
      <p:ext uri="{BB962C8B-B14F-4D97-AF65-F5344CB8AC3E}">
        <p14:creationId xmlns:p14="http://schemas.microsoft.com/office/powerpoint/2010/main" val="12226020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r>
              <a:rPr lang="de-CH" dirty="0" smtClean="0"/>
              <a:t>Definition Schlüsselkompetenzen (OECD 2009)</a:t>
            </a:r>
            <a:endParaRPr lang="en-US" dirty="0"/>
          </a:p>
        </p:txBody>
      </p:sp>
      <p:sp>
        <p:nvSpPr>
          <p:cNvPr id="15364" name="Foliennummernplatzhalter 3"/>
          <p:cNvSpPr>
            <a:spLocks noGrp="1"/>
          </p:cNvSpPr>
          <p:nvPr>
            <p:ph type="sldNum" sz="quarter" idx="10"/>
          </p:nvPr>
        </p:nvSpPr>
        <p:spPr>
          <a:noFill/>
        </p:spPr>
        <p:txBody>
          <a:bodyPr/>
          <a:lstStyle/>
          <a:p>
            <a:r>
              <a:rPr lang="en-US"/>
              <a:t>Seite </a:t>
            </a:r>
            <a:fld id="{C2B3BD8E-28A6-3548-8780-F5AD3A05196F}" type="slidenum">
              <a:rPr lang="en-US"/>
              <a:pPr/>
              <a:t>19</a:t>
            </a:fld>
            <a:endParaRPr lang="en-US"/>
          </a:p>
        </p:txBody>
      </p:sp>
      <p:sp>
        <p:nvSpPr>
          <p:cNvPr id="9" name="Ellipse 4"/>
          <p:cNvSpPr/>
          <p:nvPr/>
        </p:nvSpPr>
        <p:spPr bwMode="auto">
          <a:xfrm>
            <a:off x="914400" y="1619240"/>
            <a:ext cx="4129078" cy="2819416"/>
          </a:xfrm>
          <a:prstGeom prst="ellipse">
            <a:avLst/>
          </a:prstGeom>
          <a:solidFill>
            <a:srgbClr val="F59F3A">
              <a:alpha val="38000"/>
            </a:srgb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l"/>
            <a:endParaRPr lang="en-US" sz="1800" dirty="0" smtClean="0">
              <a:solidFill>
                <a:schemeClr val="bg1">
                  <a:lumMod val="50000"/>
                </a:schemeClr>
              </a:solidFill>
              <a:latin typeface="+mj-lt"/>
            </a:endParaRPr>
          </a:p>
        </p:txBody>
      </p:sp>
      <p:sp>
        <p:nvSpPr>
          <p:cNvPr id="11" name="Ellipse 6"/>
          <p:cNvSpPr/>
          <p:nvPr/>
        </p:nvSpPr>
        <p:spPr bwMode="auto">
          <a:xfrm>
            <a:off x="3643322" y="1600200"/>
            <a:ext cx="4129078" cy="2819416"/>
          </a:xfrm>
          <a:prstGeom prst="ellipse">
            <a:avLst/>
          </a:prstGeom>
          <a:solidFill>
            <a:srgbClr val="FF1218">
              <a:alpha val="3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endParaRPr lang="en-US" b="1" dirty="0" smtClean="0">
              <a:solidFill>
                <a:schemeClr val="accent6">
                  <a:lumMod val="60000"/>
                  <a:lumOff val="40000"/>
                </a:schemeClr>
              </a:solidFill>
              <a:latin typeface="+mj-lt"/>
            </a:endParaRPr>
          </a:p>
        </p:txBody>
      </p:sp>
      <p:sp>
        <p:nvSpPr>
          <p:cNvPr id="10" name="Ellipse 5"/>
          <p:cNvSpPr/>
          <p:nvPr/>
        </p:nvSpPr>
        <p:spPr bwMode="auto">
          <a:xfrm>
            <a:off x="2271722" y="3048000"/>
            <a:ext cx="4129078" cy="2819416"/>
          </a:xfrm>
          <a:prstGeom prst="ellipse">
            <a:avLst/>
          </a:prstGeom>
          <a:solidFill>
            <a:srgbClr val="E9DC54">
              <a:alpha val="38000"/>
            </a:srgb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endParaRPr lang="en-US" sz="1800" dirty="0" smtClean="0">
              <a:solidFill>
                <a:schemeClr val="accent5">
                  <a:lumMod val="75000"/>
                </a:schemeClr>
              </a:solidFill>
              <a:latin typeface="+mj-lt"/>
            </a:endParaRPr>
          </a:p>
          <a:p>
            <a:endParaRPr lang="en-US" sz="1800" dirty="0" smtClean="0">
              <a:solidFill>
                <a:schemeClr val="accent5">
                  <a:lumMod val="75000"/>
                </a:schemeClr>
              </a:solidFill>
              <a:latin typeface="+mj-lt"/>
            </a:endParaRPr>
          </a:p>
          <a:p>
            <a:endParaRPr lang="en-US" sz="1800" dirty="0" smtClean="0">
              <a:solidFill>
                <a:schemeClr val="accent5">
                  <a:lumMod val="75000"/>
                </a:schemeClr>
              </a:solidFill>
              <a:latin typeface="+mj-lt"/>
            </a:endParaRPr>
          </a:p>
        </p:txBody>
      </p:sp>
      <p:sp>
        <p:nvSpPr>
          <p:cNvPr id="21" name="Text Box 15"/>
          <p:cNvSpPr txBox="1">
            <a:spLocks noChangeArrowheads="1"/>
          </p:cNvSpPr>
          <p:nvPr/>
        </p:nvSpPr>
        <p:spPr bwMode="auto">
          <a:xfrm>
            <a:off x="7404239" y="5715000"/>
            <a:ext cx="1042711" cy="246221"/>
          </a:xfrm>
          <a:prstGeom prst="rect">
            <a:avLst/>
          </a:prstGeom>
          <a:noFill/>
          <a:ln w="9525">
            <a:noFill/>
            <a:miter lim="800000"/>
            <a:headEnd/>
            <a:tailEnd/>
          </a:ln>
          <a:effectLst/>
        </p:spPr>
        <p:txBody>
          <a:bodyPr wrap="none">
            <a:prstTxWarp prst="textNoShape">
              <a:avLst/>
            </a:prstTxWarp>
            <a:spAutoFit/>
          </a:bodyPr>
          <a:lstStyle/>
          <a:p>
            <a:r>
              <a:rPr lang="de-CH" sz="1000" dirty="0" smtClean="0">
                <a:solidFill>
                  <a:srgbClr val="669900"/>
                </a:solidFill>
                <a:latin typeface="Verdana" charset="0"/>
              </a:rPr>
              <a:t>[OECD 2009]</a:t>
            </a:r>
            <a:endParaRPr lang="de-CH" sz="1000" dirty="0">
              <a:solidFill>
                <a:srgbClr val="669900"/>
              </a:solidFill>
              <a:latin typeface="Verdana" charset="0"/>
            </a:endParaRPr>
          </a:p>
        </p:txBody>
      </p:sp>
      <p:sp>
        <p:nvSpPr>
          <p:cNvPr id="22" name="Rechteck 21"/>
          <p:cNvSpPr/>
          <p:nvPr/>
        </p:nvSpPr>
        <p:spPr bwMode="auto">
          <a:xfrm>
            <a:off x="5181600" y="2133600"/>
            <a:ext cx="2438400" cy="15240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r"/>
            <a:r>
              <a:rPr lang="en-US" sz="2000" b="1" dirty="0" err="1" smtClean="0">
                <a:solidFill>
                  <a:srgbClr val="000000"/>
                </a:solidFill>
                <a:latin typeface="Verdana"/>
                <a:cs typeface="Verdana"/>
              </a:rPr>
              <a:t>Interagieren</a:t>
            </a:r>
            <a:r>
              <a:rPr lang="en-US" sz="2000" b="1" dirty="0" smtClean="0">
                <a:solidFill>
                  <a:srgbClr val="000000"/>
                </a:solidFill>
                <a:latin typeface="Verdana"/>
                <a:cs typeface="Verdana"/>
              </a:rPr>
              <a:t/>
            </a:r>
            <a:br>
              <a:rPr lang="en-US" sz="2000" b="1" dirty="0" smtClean="0">
                <a:solidFill>
                  <a:srgbClr val="000000"/>
                </a:solidFill>
                <a:latin typeface="Verdana"/>
                <a:cs typeface="Verdana"/>
              </a:rPr>
            </a:br>
            <a:r>
              <a:rPr lang="en-US" sz="2000" b="1" dirty="0" smtClean="0">
                <a:solidFill>
                  <a:srgbClr val="000000"/>
                </a:solidFill>
                <a:latin typeface="Verdana"/>
                <a:cs typeface="Verdana"/>
              </a:rPr>
              <a:t>in </a:t>
            </a:r>
            <a:r>
              <a:rPr lang="en-US" sz="2000" b="1" dirty="0" err="1" smtClean="0">
                <a:solidFill>
                  <a:srgbClr val="000000"/>
                </a:solidFill>
                <a:latin typeface="Verdana"/>
                <a:cs typeface="Verdana"/>
              </a:rPr>
              <a:t>heterogenen</a:t>
            </a:r>
            <a:endParaRPr lang="en-US" sz="2000" b="1" dirty="0" smtClean="0">
              <a:solidFill>
                <a:srgbClr val="000000"/>
              </a:solidFill>
              <a:latin typeface="Verdana"/>
              <a:cs typeface="Verdana"/>
            </a:endParaRPr>
          </a:p>
          <a:p>
            <a:pPr algn="r"/>
            <a:r>
              <a:rPr lang="en-US" sz="2000" b="1" dirty="0" err="1" smtClean="0">
                <a:solidFill>
                  <a:srgbClr val="000000"/>
                </a:solidFill>
                <a:latin typeface="Verdana"/>
                <a:cs typeface="Verdana"/>
              </a:rPr>
              <a:t>Gruppen</a:t>
            </a:r>
            <a:endParaRPr kumimoji="0" lang="de-DE" sz="2000" b="0" i="0" u="none" strike="noStrike" cap="none" normalizeH="0" baseline="0" dirty="0" smtClean="0">
              <a:ln>
                <a:noFill/>
              </a:ln>
              <a:solidFill>
                <a:srgbClr val="000000"/>
              </a:solidFill>
              <a:effectLst/>
              <a:latin typeface="Verdana"/>
              <a:cs typeface="Verdana"/>
            </a:endParaRPr>
          </a:p>
        </p:txBody>
      </p:sp>
      <p:sp>
        <p:nvSpPr>
          <p:cNvPr id="23" name="Rechteck 22"/>
          <p:cNvSpPr/>
          <p:nvPr/>
        </p:nvSpPr>
        <p:spPr bwMode="auto">
          <a:xfrm>
            <a:off x="3124200" y="4191000"/>
            <a:ext cx="2438400" cy="15240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kumimoji="0" lang="de-DE" sz="2000" b="1" i="0" u="none" strike="noStrike" cap="none" normalizeH="0" baseline="0" dirty="0" smtClean="0">
                <a:ln>
                  <a:noFill/>
                </a:ln>
                <a:solidFill>
                  <a:schemeClr val="tx1"/>
                </a:solidFill>
                <a:effectLst/>
                <a:latin typeface="Verdana"/>
                <a:cs typeface="Verdana"/>
              </a:rPr>
              <a:t>Autonome </a:t>
            </a:r>
          </a:p>
          <a:p>
            <a:r>
              <a:rPr kumimoji="0" lang="de-DE" sz="2000" b="1" i="0" u="none" strike="noStrike" cap="none" normalizeH="0" baseline="0" dirty="0" smtClean="0">
                <a:ln>
                  <a:noFill/>
                </a:ln>
                <a:solidFill>
                  <a:schemeClr val="tx1"/>
                </a:solidFill>
                <a:effectLst/>
                <a:latin typeface="Verdana"/>
                <a:cs typeface="Verdana"/>
              </a:rPr>
              <a:t>Handlungsfähigkeit</a:t>
            </a:r>
          </a:p>
        </p:txBody>
      </p:sp>
      <p:sp>
        <p:nvSpPr>
          <p:cNvPr id="24" name="Rechteck 23"/>
          <p:cNvSpPr/>
          <p:nvPr/>
        </p:nvSpPr>
        <p:spPr bwMode="auto">
          <a:xfrm>
            <a:off x="1143000" y="2209800"/>
            <a:ext cx="2438400" cy="15240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r>
              <a:rPr lang="de-DE" sz="2000" b="1" dirty="0" smtClean="0">
                <a:latin typeface="Verdana"/>
                <a:cs typeface="Verdana"/>
              </a:rPr>
              <a:t>Interaktive </a:t>
            </a:r>
            <a:br>
              <a:rPr lang="de-DE" sz="2000" b="1" dirty="0" smtClean="0">
                <a:latin typeface="Verdana"/>
                <a:cs typeface="Verdana"/>
              </a:rPr>
            </a:br>
            <a:r>
              <a:rPr lang="de-DE" sz="2000" b="1" dirty="0" smtClean="0">
                <a:latin typeface="Verdana"/>
                <a:cs typeface="Verdana"/>
              </a:rPr>
              <a:t>Anwendung von </a:t>
            </a:r>
            <a:br>
              <a:rPr lang="de-DE" sz="2000" b="1" dirty="0" smtClean="0">
                <a:latin typeface="Verdana"/>
                <a:cs typeface="Verdana"/>
              </a:rPr>
            </a:br>
            <a:r>
              <a:rPr lang="de-DE" sz="2000" b="1" dirty="0" smtClean="0">
                <a:latin typeface="Verdana"/>
                <a:cs typeface="Verdana"/>
              </a:rPr>
              <a:t>Medien und </a:t>
            </a:r>
            <a:br>
              <a:rPr lang="de-DE" sz="2000" b="1" dirty="0" smtClean="0">
                <a:latin typeface="Verdana"/>
                <a:cs typeface="Verdana"/>
              </a:rPr>
            </a:br>
            <a:r>
              <a:rPr lang="de-DE" sz="2000" b="1" dirty="0" smtClean="0">
                <a:latin typeface="Verdana"/>
                <a:cs typeface="Verdana"/>
              </a:rPr>
              <a:t>Mitteln</a:t>
            </a:r>
            <a:endParaRPr kumimoji="0" lang="de-DE" sz="2000" b="1" i="0" u="none" strike="noStrike" cap="none" normalizeH="0" baseline="0" dirty="0" smtClean="0">
              <a:ln>
                <a:noFill/>
              </a:ln>
              <a:solidFill>
                <a:schemeClr val="tx1"/>
              </a:solidFill>
              <a:effectLst/>
              <a:latin typeface="Verdana"/>
              <a:cs typeface="Verdana"/>
            </a:endParaRPr>
          </a:p>
        </p:txBody>
      </p:sp>
      <p:sp>
        <p:nvSpPr>
          <p:cNvPr id="2" name="Inhaltsplatzhalter 1"/>
          <p:cNvSpPr>
            <a:spLocks noGrp="1"/>
          </p:cNvSpPr>
          <p:nvPr>
            <p:ph idx="1"/>
          </p:nvPr>
        </p:nvSpPr>
        <p:spPr/>
        <p:txBody>
          <a:bodyPr/>
          <a:lstStyle/>
          <a:p>
            <a:endParaRPr lang="de-DE"/>
          </a:p>
        </p:txBody>
      </p:sp>
    </p:spTree>
    <p:extLst>
      <p:ext uri="{BB962C8B-B14F-4D97-AF65-F5344CB8AC3E}">
        <p14:creationId xmlns:p14="http://schemas.microsoft.com/office/powerpoint/2010/main" val="331126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2</a:t>
            </a:fld>
            <a:endParaRPr lang="en-US"/>
          </a:p>
        </p:txBody>
      </p:sp>
      <p:sp>
        <p:nvSpPr>
          <p:cNvPr id="5" name="Abgerundetes Rechteck 4"/>
          <p:cNvSpPr/>
          <p:nvPr/>
        </p:nvSpPr>
        <p:spPr bwMode="auto">
          <a:xfrm>
            <a:off x="381000" y="2362200"/>
            <a:ext cx="8153400" cy="1905000"/>
          </a:xfrm>
          <a:prstGeom prst="roundRect">
            <a:avLst/>
          </a:prstGeom>
          <a:solidFill>
            <a:schemeClr val="accent3">
              <a:lumMod val="85000"/>
            </a:schemeClr>
          </a:solidFill>
          <a:ln w="9525" cap="flat" cmpd="sng" algn="ctr">
            <a:noFill/>
            <a:prstDash val="solid"/>
            <a:round/>
            <a:headEnd type="none" w="med" len="med"/>
            <a:tailEnd type="none" w="med" len="med"/>
          </a:ln>
          <a:effectLst>
            <a:outerShdw blurRad="50800" dist="38100" dir="2700000" sx="101000" sy="101000" algn="tl" rotWithShape="0">
              <a:srgbClr val="000000">
                <a:alpha val="43000"/>
              </a:srgb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6" name="Freihandform 5"/>
          <p:cNvSpPr/>
          <p:nvPr/>
        </p:nvSpPr>
        <p:spPr bwMode="auto">
          <a:xfrm>
            <a:off x="2578100" y="2489200"/>
            <a:ext cx="558800" cy="292100"/>
          </a:xfrm>
          <a:custGeom>
            <a:avLst/>
            <a:gdLst>
              <a:gd name="connsiteX0" fmla="*/ 0 w 558800"/>
              <a:gd name="connsiteY0" fmla="*/ 292100 h 292100"/>
              <a:gd name="connsiteX1" fmla="*/ 114300 w 558800"/>
              <a:gd name="connsiteY1" fmla="*/ 241300 h 292100"/>
              <a:gd name="connsiteX2" fmla="*/ 152400 w 558800"/>
              <a:gd name="connsiteY2" fmla="*/ 215900 h 292100"/>
              <a:gd name="connsiteX3" fmla="*/ 203200 w 558800"/>
              <a:gd name="connsiteY3" fmla="*/ 190500 h 292100"/>
              <a:gd name="connsiteX4" fmla="*/ 292100 w 558800"/>
              <a:gd name="connsiteY4" fmla="*/ 127000 h 292100"/>
              <a:gd name="connsiteX5" fmla="*/ 368300 w 558800"/>
              <a:gd name="connsiteY5" fmla="*/ 101600 h 292100"/>
              <a:gd name="connsiteX6" fmla="*/ 406400 w 558800"/>
              <a:gd name="connsiteY6" fmla="*/ 88900 h 292100"/>
              <a:gd name="connsiteX7" fmla="*/ 482600 w 558800"/>
              <a:gd name="connsiteY7" fmla="*/ 38100 h 292100"/>
              <a:gd name="connsiteX8" fmla="*/ 558800 w 558800"/>
              <a:gd name="connsiteY8" fmla="*/ 0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00" h="292100">
                <a:moveTo>
                  <a:pt x="0" y="292100"/>
                </a:moveTo>
                <a:cubicBezTo>
                  <a:pt x="54649" y="273884"/>
                  <a:pt x="48170" y="278039"/>
                  <a:pt x="114300" y="241300"/>
                </a:cubicBezTo>
                <a:cubicBezTo>
                  <a:pt x="127643" y="233887"/>
                  <a:pt x="139148" y="223473"/>
                  <a:pt x="152400" y="215900"/>
                </a:cubicBezTo>
                <a:cubicBezTo>
                  <a:pt x="168838" y="206507"/>
                  <a:pt x="187146" y="200534"/>
                  <a:pt x="203200" y="190500"/>
                </a:cubicBezTo>
                <a:cubicBezTo>
                  <a:pt x="214747" y="183283"/>
                  <a:pt x="273500" y="135267"/>
                  <a:pt x="292100" y="127000"/>
                </a:cubicBezTo>
                <a:cubicBezTo>
                  <a:pt x="316566" y="116126"/>
                  <a:pt x="342900" y="110067"/>
                  <a:pt x="368300" y="101600"/>
                </a:cubicBezTo>
                <a:cubicBezTo>
                  <a:pt x="381000" y="97367"/>
                  <a:pt x="395261" y="96326"/>
                  <a:pt x="406400" y="88900"/>
                </a:cubicBezTo>
                <a:cubicBezTo>
                  <a:pt x="431800" y="71967"/>
                  <a:pt x="455296" y="51752"/>
                  <a:pt x="482600" y="38100"/>
                </a:cubicBezTo>
                <a:lnTo>
                  <a:pt x="558800" y="0"/>
                </a:lnTo>
              </a:path>
            </a:pathLst>
          </a:custGeom>
          <a:solidFill>
            <a:srgbClr val="666666"/>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7" name="Rechteck 6"/>
          <p:cNvSpPr/>
          <p:nvPr/>
        </p:nvSpPr>
        <p:spPr bwMode="auto">
          <a:xfrm>
            <a:off x="2971800" y="1981200"/>
            <a:ext cx="685800" cy="5334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500" b="1" i="0" u="none" strike="noStrike" cap="none" normalizeH="0" baseline="0" dirty="0" smtClean="0">
                <a:ln>
                  <a:noFill/>
                </a:ln>
                <a:solidFill>
                  <a:srgbClr val="FF0000"/>
                </a:solidFill>
                <a:effectLst/>
                <a:latin typeface="Brush Script MT Italic"/>
                <a:cs typeface="Brush Script MT Italic"/>
              </a:rPr>
              <a:t>21</a:t>
            </a:r>
            <a:r>
              <a:rPr kumimoji="0" lang="de-DE" sz="2800" b="1" i="0" u="none" strike="noStrike" cap="none" normalizeH="0" baseline="0" dirty="0" smtClean="0">
                <a:ln>
                  <a:noFill/>
                </a:ln>
                <a:solidFill>
                  <a:srgbClr val="FF0000"/>
                </a:solidFill>
                <a:effectLst/>
                <a:latin typeface="Brush Script MT Italic"/>
                <a:cs typeface="Brush Script MT Italic"/>
              </a:rPr>
              <a:t>.</a:t>
            </a:r>
          </a:p>
        </p:txBody>
      </p:sp>
      <p:sp>
        <p:nvSpPr>
          <p:cNvPr id="8" name="Text Box 2"/>
          <p:cNvSpPr txBox="1">
            <a:spLocks noChangeArrowheads="1"/>
          </p:cNvSpPr>
          <p:nvPr/>
        </p:nvSpPr>
        <p:spPr bwMode="auto">
          <a:xfrm>
            <a:off x="450851" y="1958876"/>
            <a:ext cx="8083549" cy="2308324"/>
          </a:xfrm>
          <a:prstGeom prst="rect">
            <a:avLst/>
          </a:prstGeom>
          <a:noFill/>
          <a:ln w="9525" algn="ctr">
            <a:noFill/>
            <a:miter lim="800000"/>
            <a:headEnd/>
            <a:tailEnd/>
          </a:ln>
        </p:spPr>
        <p:txBody>
          <a:bodyPr wrap="square">
            <a:spAutoFit/>
          </a:bodyPr>
          <a:lstStyle/>
          <a:p>
            <a:pPr algn="l"/>
            <a:endParaRPr lang="en-US" sz="1600" i="1" dirty="0">
              <a:solidFill>
                <a:srgbClr val="669900"/>
              </a:solidFill>
              <a:latin typeface="Verdana" pitchFamily="34" charset="0"/>
            </a:endParaRPr>
          </a:p>
          <a:p>
            <a:endParaRPr lang="en-US" sz="1600" i="1" dirty="0">
              <a:solidFill>
                <a:srgbClr val="669900"/>
              </a:solidFill>
              <a:latin typeface="Verdana" pitchFamily="34" charset="0"/>
            </a:endParaRPr>
          </a:p>
          <a:p>
            <a:r>
              <a:rPr lang="en-US" i="1" dirty="0" smtClean="0">
                <a:latin typeface="Verdana" pitchFamily="34" charset="0"/>
              </a:rPr>
              <a:t>“</a:t>
            </a:r>
            <a:r>
              <a:rPr lang="en-US" i="1" dirty="0" err="1" smtClean="0">
                <a:latin typeface="Verdana" pitchFamily="34" charset="0"/>
              </a:rPr>
              <a:t>Bildung</a:t>
            </a:r>
            <a:r>
              <a:rPr lang="en-US" i="1" dirty="0" smtClean="0">
                <a:latin typeface="Verdana" pitchFamily="34" charset="0"/>
              </a:rPr>
              <a:t> </a:t>
            </a:r>
            <a:r>
              <a:rPr lang="en-US" i="1" dirty="0" err="1" smtClean="0">
                <a:latin typeface="Verdana" pitchFamily="34" charset="0"/>
              </a:rPr>
              <a:t>im</a:t>
            </a:r>
            <a:r>
              <a:rPr lang="en-US" i="1" dirty="0" smtClean="0">
                <a:latin typeface="Verdana" pitchFamily="34" charset="0"/>
              </a:rPr>
              <a:t> 20. </a:t>
            </a:r>
            <a:r>
              <a:rPr lang="en-US" i="1" dirty="0" err="1" smtClean="0">
                <a:latin typeface="Verdana" pitchFamily="34" charset="0"/>
              </a:rPr>
              <a:t>Jahrhundert</a:t>
            </a:r>
            <a:r>
              <a:rPr lang="en-US" i="1" dirty="0" smtClean="0">
                <a:latin typeface="Verdana" pitchFamily="34" charset="0"/>
              </a:rPr>
              <a:t> </a:t>
            </a:r>
            <a:r>
              <a:rPr lang="en-US" i="1" dirty="0" err="1" smtClean="0">
                <a:latin typeface="Verdana" pitchFamily="34" charset="0"/>
              </a:rPr>
              <a:t>erfordert</a:t>
            </a:r>
            <a:r>
              <a:rPr lang="en-US" i="1" dirty="0" smtClean="0">
                <a:latin typeface="Verdana" pitchFamily="34" charset="0"/>
              </a:rPr>
              <a:t> </a:t>
            </a:r>
            <a:r>
              <a:rPr lang="en-US" i="1" dirty="0" err="1" smtClean="0">
                <a:latin typeface="Verdana" pitchFamily="34" charset="0"/>
              </a:rPr>
              <a:t>vor</a:t>
            </a:r>
            <a:r>
              <a:rPr lang="en-US" i="1" dirty="0" smtClean="0">
                <a:latin typeface="Verdana" pitchFamily="34" charset="0"/>
              </a:rPr>
              <a:t> </a:t>
            </a:r>
            <a:r>
              <a:rPr lang="en-US" i="1" dirty="0" err="1" smtClean="0">
                <a:latin typeface="Verdana" pitchFamily="34" charset="0"/>
              </a:rPr>
              <a:t>allem</a:t>
            </a:r>
            <a:r>
              <a:rPr lang="en-US" i="1" dirty="0" smtClean="0">
                <a:latin typeface="Verdana" pitchFamily="34" charset="0"/>
              </a:rPr>
              <a:t> und </a:t>
            </a:r>
            <a:r>
              <a:rPr lang="en-US" i="1" dirty="0" err="1" smtClean="0">
                <a:latin typeface="Verdana" pitchFamily="34" charset="0"/>
              </a:rPr>
              <a:t>zunächst</a:t>
            </a:r>
            <a:r>
              <a:rPr lang="en-US" i="1" dirty="0" smtClean="0">
                <a:latin typeface="Verdana" pitchFamily="34" charset="0"/>
              </a:rPr>
              <a:t> die </a:t>
            </a:r>
            <a:r>
              <a:rPr lang="en-US" i="1" dirty="0" err="1" smtClean="0">
                <a:latin typeface="Verdana" pitchFamily="34" charset="0"/>
              </a:rPr>
              <a:t>instinktsichere</a:t>
            </a:r>
            <a:r>
              <a:rPr lang="en-US" i="1" dirty="0" smtClean="0">
                <a:latin typeface="Verdana" pitchFamily="34" charset="0"/>
              </a:rPr>
              <a:t> </a:t>
            </a:r>
            <a:r>
              <a:rPr lang="en-US" i="1" dirty="0" err="1" smtClean="0">
                <a:latin typeface="Verdana" pitchFamily="34" charset="0"/>
              </a:rPr>
              <a:t>Abwehr</a:t>
            </a:r>
            <a:r>
              <a:rPr lang="en-US" i="1" dirty="0" smtClean="0">
                <a:latin typeface="Verdana" pitchFamily="34" charset="0"/>
              </a:rPr>
              <a:t> </a:t>
            </a:r>
            <a:r>
              <a:rPr lang="en-US" i="1" dirty="0" err="1" smtClean="0">
                <a:latin typeface="Verdana" pitchFamily="34" charset="0"/>
              </a:rPr>
              <a:t>überzähliger</a:t>
            </a:r>
            <a:r>
              <a:rPr lang="en-US" i="1" dirty="0" smtClean="0">
                <a:latin typeface="Verdana" pitchFamily="34" charset="0"/>
              </a:rPr>
              <a:t> </a:t>
            </a:r>
            <a:r>
              <a:rPr lang="en-US" i="1" dirty="0" err="1" smtClean="0">
                <a:latin typeface="Verdana" pitchFamily="34" charset="0"/>
              </a:rPr>
              <a:t>Informationen</a:t>
            </a:r>
            <a:r>
              <a:rPr lang="en-US" i="1" dirty="0" smtClean="0">
                <a:latin typeface="Verdana" pitchFamily="34" charset="0"/>
              </a:rPr>
              <a:t>.</a:t>
            </a:r>
            <a:r>
              <a:rPr lang="en-US" i="1" dirty="0">
                <a:latin typeface="Verdana" pitchFamily="34" charset="0"/>
              </a:rPr>
              <a:t>“</a:t>
            </a:r>
          </a:p>
          <a:p>
            <a:endParaRPr lang="en-US" sz="1800" i="1" dirty="0" smtClean="0">
              <a:solidFill>
                <a:srgbClr val="669900"/>
              </a:solidFill>
              <a:latin typeface="Verdana" pitchFamily="34" charset="0"/>
            </a:endParaRPr>
          </a:p>
          <a:p>
            <a:pPr algn="r"/>
            <a:r>
              <a:rPr lang="en-US" sz="1400" dirty="0" smtClean="0">
                <a:solidFill>
                  <a:srgbClr val="669900"/>
                </a:solidFill>
                <a:latin typeface="Verdana" pitchFamily="34" charset="0"/>
              </a:rPr>
              <a:t>Hans Kasper (</a:t>
            </a:r>
            <a:r>
              <a:rPr lang="de-CH" sz="1400" dirty="0" smtClean="0">
                <a:solidFill>
                  <a:srgbClr val="669900"/>
                </a:solidFill>
                <a:latin typeface="Verdana" pitchFamily="34" charset="0"/>
              </a:rPr>
              <a:t>1916 </a:t>
            </a:r>
            <a:r>
              <a:rPr lang="de-CH" sz="1400" dirty="0">
                <a:solidFill>
                  <a:srgbClr val="669900"/>
                </a:solidFill>
                <a:latin typeface="Verdana" pitchFamily="34" charset="0"/>
              </a:rPr>
              <a:t>-</a:t>
            </a:r>
            <a:r>
              <a:rPr lang="de-CH" sz="1400" dirty="0" smtClean="0">
                <a:solidFill>
                  <a:srgbClr val="669900"/>
                </a:solidFill>
                <a:latin typeface="Verdana" pitchFamily="34" charset="0"/>
              </a:rPr>
              <a:t> 1990)</a:t>
            </a:r>
            <a:r>
              <a:rPr lang="de-CH" sz="1800" dirty="0" smtClean="0"/>
              <a:t> </a:t>
            </a:r>
            <a:endParaRPr lang="de-CH" sz="1800" dirty="0"/>
          </a:p>
        </p:txBody>
      </p:sp>
    </p:spTree>
    <p:extLst>
      <p:ext uri="{BB962C8B-B14F-4D97-AF65-F5344CB8AC3E}">
        <p14:creationId xmlns:p14="http://schemas.microsoft.com/office/powerpoint/2010/main" val="14124609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Schlüsselkompetenzen...</a:t>
            </a:r>
            <a:endParaRPr lang="en-US" dirty="0"/>
          </a:p>
        </p:txBody>
      </p:sp>
      <p:sp>
        <p:nvSpPr>
          <p:cNvPr id="3" name="Inhaltsplatzhalter 2"/>
          <p:cNvSpPr>
            <a:spLocks noGrp="1"/>
          </p:cNvSpPr>
          <p:nvPr>
            <p:ph idx="1"/>
          </p:nvPr>
        </p:nvSpPr>
        <p:spPr/>
        <p:txBody>
          <a:bodyPr/>
          <a:lstStyle/>
          <a:p>
            <a:pPr marL="177800" indent="-177800"/>
            <a:endParaRPr lang="de-CH" dirty="0" smtClean="0"/>
          </a:p>
          <a:p>
            <a:pPr marL="177800" indent="-177800">
              <a:buNone/>
            </a:pPr>
            <a:endParaRPr lang="de-CH" b="1" dirty="0" smtClean="0"/>
          </a:p>
          <a:p>
            <a:pPr marL="285750" indent="-285750">
              <a:buClr>
                <a:srgbClr val="669900"/>
              </a:buClr>
              <a:buFont typeface="Wingdings" charset="2"/>
              <a:buChar char="§"/>
            </a:pPr>
            <a:r>
              <a:rPr lang="de-CH" dirty="0" smtClean="0"/>
              <a:t>bedingen </a:t>
            </a:r>
            <a:r>
              <a:rPr lang="de-DE" dirty="0" smtClean="0"/>
              <a:t>die </a:t>
            </a:r>
            <a:r>
              <a:rPr lang="de-DE" b="1" dirty="0" smtClean="0"/>
              <a:t>Mobilisierung von kognitiven, praktischen und kreativen Fähigkeiten</a:t>
            </a:r>
            <a:r>
              <a:rPr lang="de-DE" dirty="0" smtClean="0"/>
              <a:t> sowie anderer psychosozialer Ressourcen (Einstellungen, Motivation, Wertvorstellungen)</a:t>
            </a:r>
          </a:p>
          <a:p>
            <a:pPr marL="285750" indent="-285750">
              <a:buClr>
                <a:srgbClr val="669900"/>
              </a:buClr>
              <a:buFont typeface="Wingdings" charset="2"/>
              <a:buChar char="§"/>
            </a:pPr>
            <a:r>
              <a:rPr lang="de-DE" dirty="0" smtClean="0"/>
              <a:t>können</a:t>
            </a:r>
            <a:r>
              <a:rPr lang="de-DE" b="1" dirty="0" smtClean="0"/>
              <a:t> innerhalb eines günstigen Lernumfeldes erlernt</a:t>
            </a:r>
            <a:r>
              <a:rPr lang="de-DE" dirty="0" smtClean="0"/>
              <a:t> werden</a:t>
            </a:r>
          </a:p>
          <a:p>
            <a:pPr marL="285750" indent="-285750">
              <a:buClr>
                <a:srgbClr val="669900"/>
              </a:buClr>
              <a:buFont typeface="Wingdings" charset="2"/>
              <a:buChar char="§"/>
            </a:pPr>
            <a:r>
              <a:rPr lang="de-DE" dirty="0" smtClean="0"/>
              <a:t>beinhalten die </a:t>
            </a:r>
            <a:r>
              <a:rPr lang="de-DE" b="1" dirty="0" smtClean="0"/>
              <a:t>Fähigkeit zum eigenständigen Denken</a:t>
            </a:r>
            <a:r>
              <a:rPr lang="de-DE" dirty="0" smtClean="0"/>
              <a:t> als Ausdruck moralischer und intellektueller Reife sowie zur </a:t>
            </a:r>
            <a:r>
              <a:rPr lang="de-DE" b="1" dirty="0" smtClean="0"/>
              <a:t>Übernahme von Verantwortung </a:t>
            </a:r>
            <a:r>
              <a:rPr lang="de-DE" dirty="0" smtClean="0"/>
              <a:t>für das eigene </a:t>
            </a:r>
            <a:r>
              <a:rPr lang="de-DE" b="1" dirty="0" smtClean="0"/>
              <a:t>Lernen und Handeln</a:t>
            </a:r>
          </a:p>
          <a:p>
            <a:pPr marL="285750" indent="-285750">
              <a:buClr>
                <a:srgbClr val="669900"/>
              </a:buClr>
              <a:buFont typeface="Wingdings" charset="2"/>
              <a:buChar char="§"/>
            </a:pPr>
            <a:r>
              <a:rPr lang="de-DE" dirty="0" smtClean="0"/>
              <a:t>ebenso </a:t>
            </a:r>
            <a:r>
              <a:rPr lang="de-DE" b="1" dirty="0" smtClean="0"/>
              <a:t>reflexives Denken und Handeln</a:t>
            </a:r>
            <a:r>
              <a:rPr lang="de-DE" dirty="0" smtClean="0"/>
              <a:t>, welches metakognitive Fähigkeiten, Kreativität und eine kritische Haltung voraussetzen</a:t>
            </a:r>
            <a:endParaRPr lang="en-US"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20</a:t>
            </a:fld>
            <a:endParaRPr lang="en-US"/>
          </a:p>
        </p:txBody>
      </p:sp>
    </p:spTree>
    <p:extLst>
      <p:ext uri="{BB962C8B-B14F-4D97-AF65-F5344CB8AC3E}">
        <p14:creationId xmlns:p14="http://schemas.microsoft.com/office/powerpoint/2010/main" val="219607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3"/>
          <p:cNvSpPr>
            <a:spLocks noGrp="1"/>
          </p:cNvSpPr>
          <p:nvPr>
            <p:ph type="title"/>
          </p:nvPr>
        </p:nvSpPr>
        <p:spPr/>
        <p:txBody>
          <a:bodyPr/>
          <a:lstStyle/>
          <a:p>
            <a:r>
              <a:rPr lang="de-CH">
                <a:latin typeface="Arial" charset="0"/>
                <a:ea typeface="ＭＳ Ｐゴシック" charset="0"/>
              </a:rPr>
              <a:t/>
            </a:r>
            <a:br>
              <a:rPr lang="de-CH">
                <a:latin typeface="Arial" charset="0"/>
                <a:ea typeface="ＭＳ Ｐゴシック" charset="0"/>
              </a:rPr>
            </a:br>
            <a:r>
              <a:rPr lang="de-CH">
                <a:latin typeface="Arial" charset="0"/>
                <a:ea typeface="ＭＳ Ｐゴシック" charset="0"/>
              </a:rPr>
              <a:t>Definition von Informationskompetenz</a:t>
            </a:r>
            <a:br>
              <a:rPr lang="de-CH">
                <a:latin typeface="Arial" charset="0"/>
                <a:ea typeface="ＭＳ Ｐゴシック" charset="0"/>
              </a:rPr>
            </a:br>
            <a:endParaRPr lang="de-DE">
              <a:latin typeface="Arial" charset="0"/>
              <a:ea typeface="ＭＳ Ｐゴシック" charset="0"/>
            </a:endParaRPr>
          </a:p>
        </p:txBody>
      </p:sp>
      <p:sp>
        <p:nvSpPr>
          <p:cNvPr id="37891" name="Inhaltsplatzhalter 14"/>
          <p:cNvSpPr>
            <a:spLocks noGrp="1"/>
          </p:cNvSpPr>
          <p:nvPr>
            <p:ph idx="1"/>
          </p:nvPr>
        </p:nvSpPr>
        <p:spPr/>
        <p:txBody>
          <a:bodyPr/>
          <a:lstStyle/>
          <a:p>
            <a:pPr lvl="1"/>
            <a:r>
              <a:rPr lang="de-CH" sz="2000" dirty="0">
                <a:latin typeface="Arial" charset="0"/>
                <a:ea typeface="ＭＳ Ｐゴシック" charset="0"/>
              </a:rPr>
              <a:t>Vom reinen Prozessgedanken zum Grundrecht des Menschen, als Notwendigkeit für den Erfolg durch lebenslanges </a:t>
            </a:r>
            <a:r>
              <a:rPr lang="de-CH" sz="2000" dirty="0" smtClean="0">
                <a:latin typeface="Arial" charset="0"/>
                <a:ea typeface="ＭＳ Ｐゴシック" charset="0"/>
              </a:rPr>
              <a:t>Lernen</a:t>
            </a:r>
            <a:endParaRPr lang="de-CH" sz="2000" dirty="0">
              <a:latin typeface="Arial" charset="0"/>
              <a:ea typeface="ＭＳ Ｐゴシック" charset="0"/>
            </a:endParaRPr>
          </a:p>
          <a:p>
            <a:pPr lvl="1"/>
            <a:r>
              <a:rPr lang="de-CH" sz="2000" dirty="0">
                <a:latin typeface="Arial" charset="0"/>
                <a:ea typeface="ＭＳ Ｐゴシック" charset="0"/>
              </a:rPr>
              <a:t>Neben Schreiben, Lesen und Rechnen eine Grundkompetenz zur Erschaffung und Kommunikation von </a:t>
            </a:r>
            <a:r>
              <a:rPr lang="de-CH" sz="2000" dirty="0" smtClean="0">
                <a:latin typeface="Arial" charset="0"/>
                <a:ea typeface="ＭＳ Ｐゴシック" charset="0"/>
              </a:rPr>
              <a:t>Wissen</a:t>
            </a:r>
          </a:p>
          <a:p>
            <a:pPr lvl="1"/>
            <a:r>
              <a:rPr lang="de-DE" sz="2000" kern="1200" dirty="0">
                <a:solidFill>
                  <a:srgbClr val="000000"/>
                </a:solidFill>
                <a:cs typeface="Arial"/>
              </a:rPr>
              <a:t>Erwerb der Kompetenz als Prozess, kein „Klick“ sondern ein komplexer Erwerb über mehrere </a:t>
            </a:r>
            <a:r>
              <a:rPr lang="de-DE" sz="2000" kern="1200" dirty="0" smtClean="0">
                <a:solidFill>
                  <a:srgbClr val="000000"/>
                </a:solidFill>
                <a:cs typeface="Arial"/>
              </a:rPr>
              <a:t>Stufen</a:t>
            </a:r>
            <a:endParaRPr lang="de-CH" sz="2000" dirty="0">
              <a:latin typeface="Arial" charset="0"/>
              <a:ea typeface="ＭＳ Ｐゴシック" charset="0"/>
            </a:endParaRPr>
          </a:p>
          <a:p>
            <a:pPr lvl="1"/>
            <a:endParaRPr lang="de-CH" sz="2000" dirty="0">
              <a:latin typeface="Arial" charset="0"/>
              <a:ea typeface="ＭＳ Ｐゴシック" charset="0"/>
            </a:endParaRPr>
          </a:p>
          <a:p>
            <a:pPr lvl="1"/>
            <a:endParaRPr lang="de-CH" sz="2000" dirty="0">
              <a:latin typeface="Arial" charset="0"/>
              <a:ea typeface="ＭＳ Ｐゴシック" charset="0"/>
            </a:endParaRPr>
          </a:p>
          <a:p>
            <a:pPr lvl="1">
              <a:buFont typeface="Wingdings" charset="0"/>
              <a:buNone/>
            </a:pPr>
            <a:r>
              <a:rPr lang="de-DE" sz="2000" dirty="0">
                <a:latin typeface="Arial" charset="0"/>
                <a:ea typeface="ＭＳ Ｐゴシック" charset="0"/>
                <a:sym typeface="Wingdings" charset="0"/>
              </a:rPr>
              <a:t></a:t>
            </a:r>
            <a:r>
              <a:rPr lang="de-DE" sz="2000" dirty="0">
                <a:latin typeface="Arial" charset="0"/>
                <a:ea typeface="ＭＳ Ｐゴシック" charset="0"/>
              </a:rPr>
              <a:t>Fähigkeit Wissen und Information interaktiv nutzen und bewerten zu können</a:t>
            </a:r>
          </a:p>
          <a:p>
            <a:pPr lvl="1">
              <a:buFont typeface="Wingdings" charset="0"/>
              <a:buNone/>
            </a:pPr>
            <a:r>
              <a:rPr lang="de-DE" sz="2000" dirty="0">
                <a:latin typeface="Arial" charset="0"/>
                <a:ea typeface="ＭＳ Ｐゴシック" charset="0"/>
                <a:sym typeface="Wingdings" charset="0"/>
              </a:rPr>
              <a:t></a:t>
            </a:r>
            <a:r>
              <a:rPr lang="de-DE" sz="2000" dirty="0">
                <a:latin typeface="Arial" charset="0"/>
                <a:ea typeface="ＭＳ Ｐゴシック" charset="0"/>
              </a:rPr>
              <a:t>Informationsbedarf erkennen, Informationen lokalisieren, suchen, organisieren, analysieren, selektieren</a:t>
            </a:r>
            <a:endParaRPr lang="de-CH" sz="2000" dirty="0">
              <a:latin typeface="Arial" charset="0"/>
              <a:ea typeface="ＭＳ Ｐゴシック" charset="0"/>
            </a:endParaRPr>
          </a:p>
          <a:p>
            <a:pPr lvl="1"/>
            <a:endParaRPr lang="en-US" sz="2000" dirty="0">
              <a:latin typeface="Arial" charset="0"/>
              <a:ea typeface="ＭＳ Ｐゴシック" charset="0"/>
            </a:endParaRPr>
          </a:p>
          <a:p>
            <a:endParaRPr lang="de-DE" sz="2000" dirty="0">
              <a:latin typeface="Arial" charset="0"/>
              <a:ea typeface="ＭＳ Ｐゴシック" charset="0"/>
            </a:endParaRPr>
          </a:p>
        </p:txBody>
      </p:sp>
      <p:sp>
        <p:nvSpPr>
          <p:cNvPr id="37892" name="Foliennummernplatzhalt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a:latin typeface="Arial" charset="0"/>
              </a:rPr>
              <a:t>Seite </a:t>
            </a:r>
            <a:fld id="{2561C407-2923-664A-A901-F7F1BC81F557}" type="slidenum">
              <a:rPr lang="en-US" sz="1400">
                <a:latin typeface="Arial" charset="0"/>
              </a:rPr>
              <a:pPr eaLnBrk="1" hangingPunct="1"/>
              <a:t>21</a:t>
            </a:fld>
            <a:endParaRPr lang="en-US" sz="1400">
              <a:latin typeface="Arial" charset="0"/>
            </a:endParaRPr>
          </a:p>
        </p:txBody>
      </p:sp>
      <p:sp>
        <p:nvSpPr>
          <p:cNvPr id="37893" name="Rectangle 22"/>
          <p:cNvSpPr>
            <a:spLocks noChangeArrowheads="1"/>
          </p:cNvSpPr>
          <p:nvPr/>
        </p:nvSpPr>
        <p:spPr bwMode="auto">
          <a:xfrm>
            <a:off x="457200" y="188913"/>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endParaRPr lang="de-DE">
              <a:solidFill>
                <a:srgbClr val="669900"/>
              </a:solidFill>
              <a:latin typeface="Verdana" charset="0"/>
            </a:endParaRPr>
          </a:p>
        </p:txBody>
      </p:sp>
    </p:spTree>
    <p:extLst>
      <p:ext uri="{BB962C8B-B14F-4D97-AF65-F5344CB8AC3E}">
        <p14:creationId xmlns:p14="http://schemas.microsoft.com/office/powerpoint/2010/main" val="18394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nummernplatzhalter 3"/>
          <p:cNvSpPr>
            <a:spLocks noGrp="1"/>
          </p:cNvSpPr>
          <p:nvPr>
            <p:ph type="sldNum" sz="quarter" idx="10"/>
          </p:nvPr>
        </p:nvSpPr>
        <p:spPr>
          <a:noFill/>
        </p:spPr>
        <p:txBody>
          <a:bodyPr/>
          <a:lstStyle/>
          <a:p>
            <a:r>
              <a:rPr lang="en-US"/>
              <a:t>Seite </a:t>
            </a:r>
            <a:fld id="{4982F89B-03E5-D040-AE47-6E23C68C91EF}" type="slidenum">
              <a:rPr lang="en-US"/>
              <a:pPr/>
              <a:t>22</a:t>
            </a:fld>
            <a:endParaRPr lang="en-US"/>
          </a:p>
        </p:txBody>
      </p:sp>
      <p:sp>
        <p:nvSpPr>
          <p:cNvPr id="13325" name="Oval 16"/>
          <p:cNvSpPr>
            <a:spLocks noChangeArrowheads="1"/>
          </p:cNvSpPr>
          <p:nvPr/>
        </p:nvSpPr>
        <p:spPr bwMode="auto">
          <a:xfrm>
            <a:off x="3886200" y="1940480"/>
            <a:ext cx="3657600" cy="2250520"/>
          </a:xfrm>
          <a:prstGeom prst="ellipse">
            <a:avLst/>
          </a:prstGeom>
          <a:solidFill>
            <a:srgbClr val="669900">
              <a:alpha val="50195"/>
            </a:srgbClr>
          </a:solidFill>
          <a:ln w="9525">
            <a:noFill/>
            <a:round/>
            <a:headEnd/>
            <a:tailEnd/>
          </a:ln>
        </p:spPr>
        <p:txBody>
          <a:bodyPr wrap="square">
            <a:prstTxWarp prst="textNoShape">
              <a:avLst/>
            </a:prstTxWarp>
            <a:spAutoFit/>
          </a:bodyPr>
          <a:lstStyle/>
          <a:p>
            <a:endParaRPr lang="de-CH" sz="1400" dirty="0">
              <a:latin typeface="Verdana" charset="0"/>
            </a:endParaRPr>
          </a:p>
          <a:p>
            <a:endParaRPr lang="de-CH" sz="1400" dirty="0">
              <a:latin typeface="Verdana" charset="0"/>
            </a:endParaRPr>
          </a:p>
          <a:p>
            <a:r>
              <a:rPr lang="de-CH" sz="2100" b="1" dirty="0" err="1">
                <a:latin typeface="Verdana" charset="0"/>
              </a:rPr>
              <a:t>Medien-kompetenz</a:t>
            </a:r>
            <a:endParaRPr lang="de-CH" sz="2100" b="1" dirty="0">
              <a:latin typeface="Verdana" charset="0"/>
            </a:endParaRPr>
          </a:p>
          <a:p>
            <a:endParaRPr lang="de-CH" sz="1400" dirty="0">
              <a:latin typeface="Verdana" charset="0"/>
            </a:endParaRPr>
          </a:p>
          <a:p>
            <a:endParaRPr lang="de-CH" sz="1400" dirty="0">
              <a:latin typeface="Verdana" charset="0"/>
            </a:endParaRPr>
          </a:p>
        </p:txBody>
      </p:sp>
      <p:sp>
        <p:nvSpPr>
          <p:cNvPr id="13317" name="Rectangle 39"/>
          <p:cNvSpPr>
            <a:spLocks noChangeArrowheads="1"/>
          </p:cNvSpPr>
          <p:nvPr/>
        </p:nvSpPr>
        <p:spPr bwMode="auto">
          <a:xfrm>
            <a:off x="457200" y="188913"/>
            <a:ext cx="8686800" cy="1143000"/>
          </a:xfrm>
          <a:prstGeom prst="rect">
            <a:avLst/>
          </a:prstGeom>
          <a:noFill/>
          <a:ln w="9525">
            <a:noFill/>
            <a:miter lim="800000"/>
            <a:headEnd/>
            <a:tailEnd/>
          </a:ln>
        </p:spPr>
        <p:txBody>
          <a:bodyPr anchor="ctr">
            <a:prstTxWarp prst="textNoShape">
              <a:avLst/>
            </a:prstTxWarp>
          </a:bodyPr>
          <a:lstStyle/>
          <a:p>
            <a:pPr algn="l"/>
            <a:r>
              <a:rPr lang="de-CH" sz="2600" b="1" dirty="0" smtClean="0">
                <a:solidFill>
                  <a:srgbClr val="669900"/>
                </a:solidFill>
                <a:latin typeface="Verdana" charset="0"/>
              </a:rPr>
              <a:t>(</a:t>
            </a:r>
            <a:r>
              <a:rPr lang="de-CH" sz="2600" b="1" dirty="0" err="1" smtClean="0">
                <a:solidFill>
                  <a:srgbClr val="669900"/>
                </a:solidFill>
                <a:latin typeface="Verdana" charset="0"/>
              </a:rPr>
              <a:t>Un</a:t>
            </a:r>
            <a:r>
              <a:rPr lang="de-CH" sz="2600" b="1" dirty="0" smtClean="0">
                <a:solidFill>
                  <a:srgbClr val="669900"/>
                </a:solidFill>
                <a:latin typeface="Verdana" charset="0"/>
              </a:rPr>
              <a:t>-)gleiche Begriffe</a:t>
            </a:r>
            <a:endParaRPr lang="de-CH" sz="2600" b="1" dirty="0">
              <a:solidFill>
                <a:srgbClr val="669900"/>
              </a:solidFill>
              <a:latin typeface="Verdana" charset="0"/>
            </a:endParaRPr>
          </a:p>
        </p:txBody>
      </p:sp>
      <p:pic>
        <p:nvPicPr>
          <p:cNvPr id="22" name="Bild 21" descr="AA028199.png"/>
          <p:cNvPicPr>
            <a:picLocks noChangeAspect="1"/>
          </p:cNvPicPr>
          <p:nvPr/>
        </p:nvPicPr>
        <p:blipFill>
          <a:blip r:embed="rId3"/>
          <a:stretch>
            <a:fillRect/>
          </a:stretch>
        </p:blipFill>
        <p:spPr>
          <a:xfrm>
            <a:off x="4067944" y="4077072"/>
            <a:ext cx="1447800" cy="2375939"/>
          </a:xfrm>
          <a:prstGeom prst="rect">
            <a:avLst/>
          </a:prstGeom>
        </p:spPr>
      </p:pic>
      <p:pic>
        <p:nvPicPr>
          <p:cNvPr id="23" name="Bild 22" descr="WL004006.png"/>
          <p:cNvPicPr>
            <a:picLocks noChangeAspect="1"/>
          </p:cNvPicPr>
          <p:nvPr/>
        </p:nvPicPr>
        <p:blipFill>
          <a:blip r:embed="rId4"/>
          <a:stretch>
            <a:fillRect/>
          </a:stretch>
        </p:blipFill>
        <p:spPr>
          <a:xfrm rot="20630934">
            <a:off x="3400029" y="5735213"/>
            <a:ext cx="597022" cy="459761"/>
          </a:xfrm>
          <a:prstGeom prst="rect">
            <a:avLst/>
          </a:prstGeom>
        </p:spPr>
      </p:pic>
      <p:sp>
        <p:nvSpPr>
          <p:cNvPr id="15" name="Oval 16"/>
          <p:cNvSpPr>
            <a:spLocks noChangeArrowheads="1"/>
          </p:cNvSpPr>
          <p:nvPr/>
        </p:nvSpPr>
        <p:spPr bwMode="auto">
          <a:xfrm>
            <a:off x="990600" y="1940480"/>
            <a:ext cx="3657600" cy="2250520"/>
          </a:xfrm>
          <a:prstGeom prst="ellipse">
            <a:avLst/>
          </a:prstGeom>
          <a:solidFill>
            <a:srgbClr val="669900">
              <a:alpha val="50195"/>
            </a:srgbClr>
          </a:solidFill>
          <a:ln w="9525">
            <a:noFill/>
            <a:round/>
            <a:headEnd/>
            <a:tailEnd/>
          </a:ln>
        </p:spPr>
        <p:txBody>
          <a:bodyPr wrap="square">
            <a:prstTxWarp prst="textNoShape">
              <a:avLst/>
            </a:prstTxWarp>
            <a:spAutoFit/>
          </a:bodyPr>
          <a:lstStyle/>
          <a:p>
            <a:endParaRPr lang="de-CH" sz="1400" dirty="0">
              <a:latin typeface="Verdana" charset="0"/>
            </a:endParaRPr>
          </a:p>
          <a:p>
            <a:endParaRPr lang="de-CH" sz="1400" dirty="0" smtClean="0">
              <a:latin typeface="Verdana" charset="0"/>
            </a:endParaRPr>
          </a:p>
          <a:p>
            <a:r>
              <a:rPr lang="de-CH" sz="2100" b="1" dirty="0" smtClean="0">
                <a:latin typeface="Verdana" charset="0"/>
              </a:rPr>
              <a:t>Informations-kompetenz</a:t>
            </a:r>
          </a:p>
          <a:p>
            <a:endParaRPr lang="de-CH" sz="1400" dirty="0">
              <a:latin typeface="Verdana" charset="0"/>
            </a:endParaRPr>
          </a:p>
          <a:p>
            <a:endParaRPr lang="de-CH" sz="1400" dirty="0">
              <a:latin typeface="Verdana" charset="0"/>
            </a:endParaRPr>
          </a:p>
        </p:txBody>
      </p:sp>
      <p:sp>
        <p:nvSpPr>
          <p:cNvPr id="13" name="Oval 16"/>
          <p:cNvSpPr>
            <a:spLocks noChangeArrowheads="1"/>
          </p:cNvSpPr>
          <p:nvPr/>
        </p:nvSpPr>
        <p:spPr bwMode="auto">
          <a:xfrm>
            <a:off x="2627784" y="692696"/>
            <a:ext cx="3657600" cy="2250520"/>
          </a:xfrm>
          <a:prstGeom prst="ellipse">
            <a:avLst/>
          </a:prstGeom>
          <a:solidFill>
            <a:srgbClr val="669900">
              <a:alpha val="50195"/>
            </a:srgbClr>
          </a:solidFill>
          <a:ln w="9525">
            <a:noFill/>
            <a:round/>
            <a:headEnd/>
            <a:tailEnd/>
          </a:ln>
        </p:spPr>
        <p:txBody>
          <a:bodyPr wrap="square">
            <a:prstTxWarp prst="textNoShape">
              <a:avLst/>
            </a:prstTxWarp>
            <a:spAutoFit/>
          </a:bodyPr>
          <a:lstStyle/>
          <a:p>
            <a:endParaRPr lang="de-CH" sz="1400" dirty="0">
              <a:latin typeface="Verdana" charset="0"/>
            </a:endParaRPr>
          </a:p>
          <a:p>
            <a:endParaRPr lang="de-CH" sz="1400" dirty="0" smtClean="0">
              <a:latin typeface="Verdana" charset="0"/>
            </a:endParaRPr>
          </a:p>
          <a:p>
            <a:r>
              <a:rPr lang="de-CH" sz="2100" b="1" dirty="0" smtClean="0">
                <a:latin typeface="Verdana" charset="0"/>
              </a:rPr>
              <a:t>Recherche-kompetenz</a:t>
            </a:r>
          </a:p>
          <a:p>
            <a:endParaRPr lang="de-CH" sz="1400" dirty="0">
              <a:latin typeface="Verdana" charset="0"/>
            </a:endParaRPr>
          </a:p>
          <a:p>
            <a:endParaRPr lang="de-CH" sz="1400" dirty="0">
              <a:latin typeface="Verdana" charset="0"/>
            </a:endParaRPr>
          </a:p>
        </p:txBody>
      </p:sp>
      <p:sp>
        <p:nvSpPr>
          <p:cNvPr id="14" name="Oval 16"/>
          <p:cNvSpPr>
            <a:spLocks noChangeArrowheads="1"/>
          </p:cNvSpPr>
          <p:nvPr/>
        </p:nvSpPr>
        <p:spPr bwMode="auto">
          <a:xfrm>
            <a:off x="23192" y="3429000"/>
            <a:ext cx="3657600" cy="2250520"/>
          </a:xfrm>
          <a:prstGeom prst="ellipse">
            <a:avLst/>
          </a:prstGeom>
          <a:solidFill>
            <a:srgbClr val="669900">
              <a:alpha val="50195"/>
            </a:srgbClr>
          </a:solidFill>
          <a:ln w="9525">
            <a:noFill/>
            <a:round/>
            <a:headEnd/>
            <a:tailEnd/>
          </a:ln>
        </p:spPr>
        <p:txBody>
          <a:bodyPr wrap="square">
            <a:prstTxWarp prst="textNoShape">
              <a:avLst/>
            </a:prstTxWarp>
            <a:spAutoFit/>
          </a:bodyPr>
          <a:lstStyle/>
          <a:p>
            <a:endParaRPr lang="de-CH" sz="1400" dirty="0">
              <a:latin typeface="Verdana" charset="0"/>
            </a:endParaRPr>
          </a:p>
          <a:p>
            <a:endParaRPr lang="de-CH" sz="1400" dirty="0" smtClean="0">
              <a:latin typeface="Verdana" charset="0"/>
            </a:endParaRPr>
          </a:p>
          <a:p>
            <a:r>
              <a:rPr lang="de-CH" sz="2100" b="1" dirty="0" smtClean="0">
                <a:latin typeface="Verdana" charset="0"/>
              </a:rPr>
              <a:t>Lese-kompetenz</a:t>
            </a:r>
          </a:p>
          <a:p>
            <a:endParaRPr lang="de-CH" sz="1400" dirty="0">
              <a:latin typeface="Verdana" charset="0"/>
            </a:endParaRPr>
          </a:p>
          <a:p>
            <a:endParaRPr lang="de-CH" sz="1400" dirty="0">
              <a:latin typeface="Verdana" charset="0"/>
            </a:endParaRPr>
          </a:p>
        </p:txBody>
      </p:sp>
    </p:spTree>
    <p:extLst>
      <p:ext uri="{BB962C8B-B14F-4D97-AF65-F5344CB8AC3E}">
        <p14:creationId xmlns:p14="http://schemas.microsoft.com/office/powerpoint/2010/main" val="298376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0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Medienkompetenz – WO MUSS ICH SUCHEN? WELCHE MÖGLICHKEITEN STEHEN ZUR VERFÜGUNG?</a:t>
            </a:r>
            <a:endParaRPr lang="en-US" dirty="0"/>
          </a:p>
        </p:txBody>
      </p:sp>
      <p:sp>
        <p:nvSpPr>
          <p:cNvPr id="3" name="Inhaltsplatzhalter 2"/>
          <p:cNvSpPr>
            <a:spLocks noGrp="1"/>
          </p:cNvSpPr>
          <p:nvPr>
            <p:ph idx="1"/>
          </p:nvPr>
        </p:nvSpPr>
        <p:spPr/>
        <p:txBody>
          <a:bodyPr/>
          <a:lstStyle/>
          <a:p>
            <a:pPr lvl="1">
              <a:buFont typeface="Arial" pitchFamily="34" charset="0"/>
              <a:buChar char="•"/>
            </a:pPr>
            <a:r>
              <a:rPr lang="de-CH" b="1" i="1" dirty="0" smtClean="0"/>
              <a:t>Medienkompetenz </a:t>
            </a:r>
          </a:p>
          <a:p>
            <a:pPr lvl="1">
              <a:buNone/>
            </a:pPr>
            <a:r>
              <a:rPr lang="de-CH" b="1" i="1" dirty="0" smtClean="0"/>
              <a:t>	</a:t>
            </a:r>
            <a:r>
              <a:rPr lang="de-CH" dirty="0" smtClean="0"/>
              <a:t>die Fähigkeit mit Medien sinnvoll und bewusst umzugehen – dazu gehört die Wahl der sinnvollen, richtigen Medien (Wahl des richtigen Kanals), das Wissen um die Funktionsweise von Medien, das Wissen um die Vertrauenswürdigkeit, die Handhabung und Gestaltung.</a:t>
            </a:r>
          </a:p>
          <a:p>
            <a:pPr lvl="1">
              <a:buNone/>
            </a:pPr>
            <a:endParaRPr lang="de-CH" dirty="0" smtClean="0"/>
          </a:p>
          <a:p>
            <a:pPr lvl="1">
              <a:buNone/>
            </a:pPr>
            <a:r>
              <a:rPr lang="de-CH" dirty="0" smtClean="0"/>
              <a:t>	</a:t>
            </a:r>
            <a:r>
              <a:rPr lang="de-CH" b="1" dirty="0" smtClean="0"/>
              <a:t>Beispiel: </a:t>
            </a:r>
            <a:r>
              <a:rPr lang="de-CH" dirty="0" smtClean="0"/>
              <a:t>Wo genau muss ich suchen, wenn ich mich über </a:t>
            </a:r>
            <a:r>
              <a:rPr lang="de-CH" dirty="0" err="1" smtClean="0"/>
              <a:t>eBooks</a:t>
            </a:r>
            <a:r>
              <a:rPr lang="de-CH" dirty="0" smtClean="0"/>
              <a:t> informieren möchte?</a:t>
            </a:r>
          </a:p>
          <a:p>
            <a:pPr lvl="1">
              <a:buNone/>
            </a:pPr>
            <a:endParaRPr lang="de-CH" sz="1600" dirty="0" smtClean="0"/>
          </a:p>
          <a:p>
            <a:pPr lvl="1">
              <a:buNone/>
            </a:pPr>
            <a:endParaRPr lang="de-CH" sz="1600" dirty="0" smtClean="0"/>
          </a:p>
        </p:txBody>
      </p:sp>
      <p:sp>
        <p:nvSpPr>
          <p:cNvPr id="4" name="Foliennummernplatzhalter 3"/>
          <p:cNvSpPr>
            <a:spLocks noGrp="1"/>
          </p:cNvSpPr>
          <p:nvPr>
            <p:ph type="sldNum" sz="quarter" idx="10"/>
          </p:nvPr>
        </p:nvSpPr>
        <p:spPr/>
        <p:txBody>
          <a:bodyPr/>
          <a:lstStyle/>
          <a:p>
            <a:r>
              <a:rPr lang="en-US" dirty="0" err="1" smtClean="0"/>
              <a:t>Seite</a:t>
            </a:r>
            <a:r>
              <a:rPr lang="en-US" dirty="0" smtClean="0"/>
              <a:t> </a:t>
            </a:r>
            <a:fld id="{A9247794-4C09-453B-80BD-10473DFACE77}" type="slidenum">
              <a:rPr lang="en-US" smtClean="0"/>
              <a:pPr/>
              <a:t>23</a:t>
            </a:fld>
            <a:endParaRPr lang="en-US" dirty="0"/>
          </a:p>
        </p:txBody>
      </p:sp>
      <p:pic>
        <p:nvPicPr>
          <p:cNvPr id="5" name="Grafik 4" descr="google_ch.jpg"/>
          <p:cNvPicPr>
            <a:picLocks noChangeAspect="1"/>
          </p:cNvPicPr>
          <p:nvPr/>
        </p:nvPicPr>
        <p:blipFill>
          <a:blip r:embed="rId2" cstate="print"/>
          <a:stretch>
            <a:fillRect/>
          </a:stretch>
        </p:blipFill>
        <p:spPr>
          <a:xfrm>
            <a:off x="1187624" y="4650684"/>
            <a:ext cx="1872208" cy="736131"/>
          </a:xfrm>
          <a:prstGeom prst="rect">
            <a:avLst/>
          </a:prstGeom>
        </p:spPr>
      </p:pic>
      <p:pic>
        <p:nvPicPr>
          <p:cNvPr id="6" name="Grafik 5" descr="base.jpg"/>
          <p:cNvPicPr>
            <a:picLocks noChangeAspect="1"/>
          </p:cNvPicPr>
          <p:nvPr/>
        </p:nvPicPr>
        <p:blipFill>
          <a:blip r:embed="rId3" cstate="print"/>
          <a:stretch>
            <a:fillRect/>
          </a:stretch>
        </p:blipFill>
        <p:spPr>
          <a:xfrm>
            <a:off x="3491880" y="4221088"/>
            <a:ext cx="1708707" cy="518164"/>
          </a:xfrm>
          <a:prstGeom prst="rect">
            <a:avLst/>
          </a:prstGeom>
        </p:spPr>
      </p:pic>
      <p:pic>
        <p:nvPicPr>
          <p:cNvPr id="7" name="Grafik 6" descr="27076.jpg"/>
          <p:cNvPicPr>
            <a:picLocks noChangeAspect="1"/>
          </p:cNvPicPr>
          <p:nvPr/>
        </p:nvPicPr>
        <p:blipFill>
          <a:blip r:embed="rId4" cstate="print"/>
          <a:stretch>
            <a:fillRect/>
          </a:stretch>
        </p:blipFill>
        <p:spPr>
          <a:xfrm>
            <a:off x="5580112" y="4005064"/>
            <a:ext cx="2292673" cy="1848133"/>
          </a:xfrm>
          <a:prstGeom prst="rect">
            <a:avLst/>
          </a:prstGeom>
        </p:spPr>
      </p:pic>
    </p:spTree>
    <p:extLst>
      <p:ext uri="{BB962C8B-B14F-4D97-AF65-F5344CB8AC3E}">
        <p14:creationId xmlns:p14="http://schemas.microsoft.com/office/powerpoint/2010/main" val="52437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Informationskompetenz – WAS WILL ICH FINDEN? WELCHEN WERT HABEN MEINE FUNDE?</a:t>
            </a:r>
            <a:endParaRPr lang="en-US" dirty="0"/>
          </a:p>
        </p:txBody>
      </p:sp>
      <p:sp>
        <p:nvSpPr>
          <p:cNvPr id="3" name="Inhaltsplatzhalter 2"/>
          <p:cNvSpPr>
            <a:spLocks noGrp="1"/>
          </p:cNvSpPr>
          <p:nvPr>
            <p:ph idx="1"/>
          </p:nvPr>
        </p:nvSpPr>
        <p:spPr/>
        <p:txBody>
          <a:bodyPr/>
          <a:lstStyle/>
          <a:p>
            <a:pPr lvl="1">
              <a:buFont typeface="Arial" pitchFamily="34" charset="0"/>
              <a:buChar char="•"/>
            </a:pPr>
            <a:r>
              <a:rPr lang="de-CH" b="1" i="1" dirty="0" smtClean="0"/>
              <a:t>Informationskompetenz</a:t>
            </a:r>
            <a:r>
              <a:rPr lang="de-CH" dirty="0" smtClean="0"/>
              <a:t> </a:t>
            </a:r>
          </a:p>
          <a:p>
            <a:pPr lvl="1">
              <a:buNone/>
            </a:pPr>
            <a:r>
              <a:rPr lang="de-CH" dirty="0" smtClean="0"/>
              <a:t>	mit der Wahl zum richtigen „Medium“, die Fähigkeit, die transportierten Informationen richtig auszulesen, aufzufinden, weiterzuverarbeiten, das eigene Informationsbedürfnis, oder das anderer richtig zu bestimmen, dieses wiederum weiterzuverarbeiten</a:t>
            </a:r>
          </a:p>
          <a:p>
            <a:pPr lvl="1">
              <a:buNone/>
            </a:pPr>
            <a:endParaRPr lang="de-CH" dirty="0" smtClean="0"/>
          </a:p>
          <a:p>
            <a:pPr lvl="1">
              <a:buNone/>
            </a:pPr>
            <a:r>
              <a:rPr lang="de-CH" dirty="0" smtClean="0"/>
              <a:t>	</a:t>
            </a:r>
            <a:r>
              <a:rPr lang="de-CH" b="1" dirty="0" smtClean="0"/>
              <a:t>Beispiel: </a:t>
            </a:r>
            <a:r>
              <a:rPr lang="de-CH" dirty="0" smtClean="0"/>
              <a:t> Was (welche Art von Informationen) finde ich in </a:t>
            </a:r>
            <a:r>
              <a:rPr lang="de-CH" dirty="0" err="1" smtClean="0"/>
              <a:t>Wikipedia</a:t>
            </a:r>
            <a:r>
              <a:rPr lang="de-CH" dirty="0" smtClean="0"/>
              <a:t>? </a:t>
            </a:r>
          </a:p>
          <a:p>
            <a:endParaRPr lang="en-US"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24</a:t>
            </a:fld>
            <a:endParaRPr lang="en-US"/>
          </a:p>
        </p:txBody>
      </p:sp>
      <p:pic>
        <p:nvPicPr>
          <p:cNvPr id="5" name="Grafik 4" descr="wikipedia.jpg"/>
          <p:cNvPicPr>
            <a:picLocks noChangeAspect="1"/>
          </p:cNvPicPr>
          <p:nvPr/>
        </p:nvPicPr>
        <p:blipFill>
          <a:blip r:embed="rId2" cstate="print"/>
          <a:stretch>
            <a:fillRect/>
          </a:stretch>
        </p:blipFill>
        <p:spPr>
          <a:xfrm>
            <a:off x="2376264" y="4077338"/>
            <a:ext cx="4355976" cy="1943950"/>
          </a:xfrm>
          <a:prstGeom prst="rect">
            <a:avLst/>
          </a:prstGeom>
        </p:spPr>
      </p:pic>
    </p:spTree>
    <p:extLst>
      <p:ext uri="{BB962C8B-B14F-4D97-AF65-F5344CB8AC3E}">
        <p14:creationId xmlns:p14="http://schemas.microsoft.com/office/powerpoint/2010/main" val="99043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Recherchekompetenz – WIE GENAU FINDE ICH MEINEN BENÖTIGTEN INFORMATIONEN?</a:t>
            </a:r>
            <a:endParaRPr lang="en-US" dirty="0"/>
          </a:p>
        </p:txBody>
      </p:sp>
      <p:sp>
        <p:nvSpPr>
          <p:cNvPr id="3" name="Inhaltsplatzhalter 2"/>
          <p:cNvSpPr>
            <a:spLocks noGrp="1"/>
          </p:cNvSpPr>
          <p:nvPr>
            <p:ph idx="1"/>
          </p:nvPr>
        </p:nvSpPr>
        <p:spPr/>
        <p:txBody>
          <a:bodyPr/>
          <a:lstStyle/>
          <a:p>
            <a:pPr lvl="1">
              <a:buFont typeface="Arial" pitchFamily="34" charset="0"/>
              <a:buChar char="•"/>
            </a:pPr>
            <a:r>
              <a:rPr lang="de-CH" b="1" i="1" dirty="0" smtClean="0"/>
              <a:t>Recherchekompetenz</a:t>
            </a:r>
            <a:r>
              <a:rPr lang="de-CH" dirty="0" smtClean="0"/>
              <a:t> :</a:t>
            </a:r>
          </a:p>
          <a:p>
            <a:pPr lvl="1">
              <a:buNone/>
            </a:pPr>
            <a:r>
              <a:rPr lang="de-CH" dirty="0" smtClean="0"/>
              <a:t>	mit der richtigen Wahl des „Mediums“ und der Bestimmung des Informationsbedarfs hilft die Recherchekompetenz das entsprechende Medium richtig zu bedienen. </a:t>
            </a:r>
          </a:p>
          <a:p>
            <a:pPr lvl="1">
              <a:buNone/>
            </a:pPr>
            <a:endParaRPr lang="de-CH" dirty="0" smtClean="0"/>
          </a:p>
          <a:p>
            <a:pPr lvl="1">
              <a:buNone/>
            </a:pPr>
            <a:r>
              <a:rPr lang="de-CH" dirty="0" smtClean="0"/>
              <a:t>	</a:t>
            </a:r>
            <a:r>
              <a:rPr lang="de-CH" b="1" dirty="0" smtClean="0"/>
              <a:t>Beispiel: </a:t>
            </a:r>
            <a:r>
              <a:rPr lang="de-CH" dirty="0" smtClean="0"/>
              <a:t>Wie bediene ich eine Internetsuchmaschine?</a:t>
            </a:r>
            <a:endParaRPr lang="en-US" dirty="0" smtClean="0"/>
          </a:p>
          <a:p>
            <a:endParaRPr lang="en-US"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25</a:t>
            </a:fld>
            <a:endParaRPr lang="en-US"/>
          </a:p>
        </p:txBody>
      </p:sp>
      <p:pic>
        <p:nvPicPr>
          <p:cNvPr id="5" name="Grafik 4" descr="Googleerweitert.jpg"/>
          <p:cNvPicPr>
            <a:picLocks noChangeAspect="1"/>
          </p:cNvPicPr>
          <p:nvPr/>
        </p:nvPicPr>
        <p:blipFill>
          <a:blip r:embed="rId2" cstate="print"/>
          <a:stretch>
            <a:fillRect/>
          </a:stretch>
        </p:blipFill>
        <p:spPr>
          <a:xfrm>
            <a:off x="2195736" y="3789040"/>
            <a:ext cx="4788024" cy="2082380"/>
          </a:xfrm>
          <a:prstGeom prst="rect">
            <a:avLst/>
          </a:prstGeom>
        </p:spPr>
      </p:pic>
    </p:spTree>
    <p:extLst>
      <p:ext uri="{BB962C8B-B14F-4D97-AF65-F5344CB8AC3E}">
        <p14:creationId xmlns:p14="http://schemas.microsoft.com/office/powerpoint/2010/main" val="414242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Abgrenzung zur Leseförderung</a:t>
            </a:r>
            <a:endParaRPr lang="en-US" dirty="0"/>
          </a:p>
        </p:txBody>
      </p:sp>
      <p:sp>
        <p:nvSpPr>
          <p:cNvPr id="3" name="Inhaltsplatzhalter 2"/>
          <p:cNvSpPr>
            <a:spLocks noGrp="1"/>
          </p:cNvSpPr>
          <p:nvPr>
            <p:ph idx="1"/>
          </p:nvPr>
        </p:nvSpPr>
        <p:spPr/>
        <p:txBody>
          <a:bodyPr/>
          <a:lstStyle/>
          <a:p>
            <a:pPr lvl="1">
              <a:buFont typeface="Arial" pitchFamily="34" charset="0"/>
              <a:buChar char="•"/>
            </a:pPr>
            <a:r>
              <a:rPr lang="de-CH" dirty="0" smtClean="0"/>
              <a:t>Konzepte zur Förderung sowohl von Lesefähigkeit, als auch Spass und Interesse am Lesen und an Literatur zu fördern</a:t>
            </a:r>
          </a:p>
          <a:p>
            <a:pPr lvl="1">
              <a:buFont typeface="Arial" pitchFamily="34" charset="0"/>
              <a:buChar char="•"/>
            </a:pPr>
            <a:r>
              <a:rPr lang="de-CH" dirty="0" smtClean="0"/>
              <a:t>Lesen als wichtige Kulturtechnik neben Schreiben und Rechnen Lesen ist Grundlage für weitere Kompetenzen</a:t>
            </a:r>
          </a:p>
          <a:p>
            <a:pPr lvl="1">
              <a:buFont typeface="Arial" pitchFamily="34" charset="0"/>
              <a:buChar char="•"/>
            </a:pPr>
            <a:r>
              <a:rPr lang="de-CH" dirty="0" smtClean="0"/>
              <a:t>Leseförderung ist eine gemeinsame Anstrengung von Schulbibliotheken, </a:t>
            </a:r>
            <a:r>
              <a:rPr lang="de-CH" dirty="0" err="1" smtClean="0"/>
              <a:t>Mediotheken</a:t>
            </a:r>
            <a:r>
              <a:rPr lang="de-CH" dirty="0" smtClean="0"/>
              <a:t>, öffentlichen Bibliotheken, Buchhandlungen, Verlagen, Schweizerischen Institut für Kinder und Jugendmedien (SIKJM)</a:t>
            </a:r>
          </a:p>
          <a:p>
            <a:pPr lvl="1">
              <a:buFont typeface="Arial" pitchFamily="34" charset="0"/>
              <a:buChar char="•"/>
            </a:pPr>
            <a:r>
              <a:rPr lang="de-CH" dirty="0" smtClean="0"/>
              <a:t>Vorbild der Eltern spielt auch eine grosse Rolle</a:t>
            </a:r>
            <a:endParaRPr lang="en-US"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26</a:t>
            </a:fld>
            <a:endParaRPr lang="en-US"/>
          </a:p>
        </p:txBody>
      </p:sp>
      <p:pic>
        <p:nvPicPr>
          <p:cNvPr id="5" name="Grafik 4" descr="buecher.jpg"/>
          <p:cNvPicPr>
            <a:picLocks noChangeAspect="1"/>
          </p:cNvPicPr>
          <p:nvPr/>
        </p:nvPicPr>
        <p:blipFill>
          <a:blip r:embed="rId3" cstate="print"/>
          <a:stretch>
            <a:fillRect/>
          </a:stretch>
        </p:blipFill>
        <p:spPr>
          <a:xfrm>
            <a:off x="6156176" y="4365104"/>
            <a:ext cx="2520280" cy="1894489"/>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smtClean="0"/>
              <a:t>Der englische Begriff – Information </a:t>
            </a:r>
            <a:r>
              <a:rPr lang="de-CH" dirty="0" err="1" smtClean="0"/>
              <a:t>Literacy</a:t>
            </a:r>
            <a:r>
              <a:rPr lang="de-CH" dirty="0" smtClean="0"/>
              <a:t> (</a:t>
            </a:r>
            <a:r>
              <a:rPr lang="de-CH" dirty="0" err="1" smtClean="0"/>
              <a:t>Bättig</a:t>
            </a:r>
            <a:r>
              <a:rPr lang="de-CH" dirty="0" smtClean="0"/>
              <a:t> 2005)</a:t>
            </a:r>
            <a:endParaRPr lang="en-US" dirty="0"/>
          </a:p>
        </p:txBody>
      </p:sp>
      <p:sp>
        <p:nvSpPr>
          <p:cNvPr id="3" name="Inhaltsplatzhalter 2"/>
          <p:cNvSpPr>
            <a:spLocks noGrp="1"/>
          </p:cNvSpPr>
          <p:nvPr>
            <p:ph idx="1"/>
          </p:nvPr>
        </p:nvSpPr>
        <p:spPr/>
        <p:txBody>
          <a:bodyPr/>
          <a:lstStyle/>
          <a:p>
            <a:pPr lvl="1"/>
            <a:r>
              <a:rPr lang="de-CH" dirty="0" err="1" smtClean="0"/>
              <a:t>Literacy</a:t>
            </a:r>
            <a:r>
              <a:rPr lang="de-CH" dirty="0" smtClean="0"/>
              <a:t> stammt von „</a:t>
            </a:r>
            <a:r>
              <a:rPr lang="de-CH" dirty="0" err="1" smtClean="0"/>
              <a:t>to</a:t>
            </a:r>
            <a:r>
              <a:rPr lang="de-CH" dirty="0" smtClean="0"/>
              <a:t> </a:t>
            </a:r>
            <a:r>
              <a:rPr lang="de-CH" dirty="0" err="1" smtClean="0"/>
              <a:t>be</a:t>
            </a:r>
            <a:r>
              <a:rPr lang="de-CH" dirty="0" smtClean="0"/>
              <a:t> </a:t>
            </a:r>
            <a:r>
              <a:rPr lang="de-CH" dirty="0" err="1" smtClean="0"/>
              <a:t>literate</a:t>
            </a:r>
            <a:r>
              <a:rPr lang="de-CH" dirty="0" smtClean="0"/>
              <a:t>“ = Mitte 15. </a:t>
            </a:r>
            <a:r>
              <a:rPr lang="de-CH" dirty="0" err="1" smtClean="0"/>
              <a:t>Jdh</a:t>
            </a:r>
            <a:r>
              <a:rPr lang="de-CH" dirty="0" smtClean="0"/>
              <a:t>., Person die mit Literatur sehr vertraut und generell gut gebildet war</a:t>
            </a:r>
          </a:p>
          <a:p>
            <a:pPr lvl="1"/>
            <a:r>
              <a:rPr lang="de-CH" dirty="0" smtClean="0"/>
              <a:t>19. Jhd. wurden die Fähigkeiten Lesen und Schreiben darunter subsumiert</a:t>
            </a:r>
          </a:p>
          <a:p>
            <a:pPr lvl="1"/>
            <a:r>
              <a:rPr lang="de-CH" dirty="0"/>
              <a:t>Entstehung Begriff Information </a:t>
            </a:r>
            <a:r>
              <a:rPr lang="de-CH" dirty="0" err="1"/>
              <a:t>Literacy</a:t>
            </a:r>
            <a:r>
              <a:rPr lang="de-CH" dirty="0"/>
              <a:t> 1974; </a:t>
            </a:r>
            <a:r>
              <a:rPr lang="de-CH" dirty="0" err="1"/>
              <a:t>Zurkowski</a:t>
            </a:r>
            <a:r>
              <a:rPr lang="de-CH" dirty="0"/>
              <a:t> (Präsident Information </a:t>
            </a:r>
            <a:r>
              <a:rPr lang="de-CH" dirty="0" err="1"/>
              <a:t>Industry</a:t>
            </a:r>
            <a:r>
              <a:rPr lang="de-CH" dirty="0"/>
              <a:t> </a:t>
            </a:r>
            <a:r>
              <a:rPr lang="de-CH" dirty="0" err="1"/>
              <a:t>Association</a:t>
            </a:r>
            <a:r>
              <a:rPr lang="de-CH" dirty="0"/>
              <a:t>) </a:t>
            </a:r>
          </a:p>
          <a:p>
            <a:pPr lvl="1"/>
            <a:r>
              <a:rPr lang="de-CH" dirty="0"/>
              <a:t>Erst 1987 wurde die American Library </a:t>
            </a:r>
            <a:r>
              <a:rPr lang="de-CH" dirty="0" err="1"/>
              <a:t>Association</a:t>
            </a:r>
            <a:r>
              <a:rPr lang="de-CH" dirty="0"/>
              <a:t> (ALA) aktiv und gründete einen Ausschuss (American Library </a:t>
            </a:r>
            <a:r>
              <a:rPr lang="de-CH" dirty="0" err="1"/>
              <a:t>Association</a:t>
            </a:r>
            <a:r>
              <a:rPr lang="de-CH" dirty="0"/>
              <a:t> </a:t>
            </a:r>
            <a:r>
              <a:rPr lang="de-CH" dirty="0" err="1"/>
              <a:t>Presidential</a:t>
            </a:r>
            <a:r>
              <a:rPr lang="de-CH" dirty="0"/>
              <a:t> </a:t>
            </a:r>
            <a:r>
              <a:rPr lang="de-CH" dirty="0" err="1"/>
              <a:t>Commitee</a:t>
            </a:r>
            <a:r>
              <a:rPr lang="de-CH" dirty="0"/>
              <a:t> on Information </a:t>
            </a:r>
            <a:r>
              <a:rPr lang="de-CH" dirty="0" err="1"/>
              <a:t>Literacy</a:t>
            </a:r>
            <a:r>
              <a:rPr lang="de-CH" dirty="0"/>
              <a:t>): Besetzung mit Experten aus Bildung und Bibliothekswesen</a:t>
            </a:r>
          </a:p>
          <a:p>
            <a:pPr lvl="1"/>
            <a:r>
              <a:rPr lang="de-CH" dirty="0" smtClean="0"/>
              <a:t>1989 Gründung </a:t>
            </a:r>
            <a:r>
              <a:rPr lang="de-CH" dirty="0"/>
              <a:t>des National Forum on Information </a:t>
            </a:r>
            <a:r>
              <a:rPr lang="de-CH" dirty="0" err="1"/>
              <a:t>Literacy</a:t>
            </a:r>
            <a:r>
              <a:rPr lang="de-CH" dirty="0"/>
              <a:t> (NFIL)</a:t>
            </a:r>
          </a:p>
          <a:p>
            <a:pPr lvl="1"/>
            <a:endParaRPr lang="de-CH" dirty="0"/>
          </a:p>
          <a:p>
            <a:pPr lvl="1"/>
            <a:endParaRPr lang="de-CH" sz="2000" dirty="0" smtClean="0"/>
          </a:p>
          <a:p>
            <a:pPr lvl="1"/>
            <a:endParaRPr lang="en-US" sz="2000" dirty="0"/>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27</a:t>
            </a:fld>
            <a:endParaRPr lang="en-US"/>
          </a:p>
        </p:txBody>
      </p:sp>
    </p:spTree>
    <p:extLst>
      <p:ext uri="{BB962C8B-B14F-4D97-AF65-F5344CB8AC3E}">
        <p14:creationId xmlns:p14="http://schemas.microsoft.com/office/powerpoint/2010/main" val="284499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28</a:t>
            </a:fld>
            <a:endParaRPr lang="en-US"/>
          </a:p>
        </p:txBody>
      </p:sp>
      <p:pic>
        <p:nvPicPr>
          <p:cNvPr id="7" name="Bild 6" descr="Bildschirmfoto 2011-03-18 um 09.54.29.png"/>
          <p:cNvPicPr>
            <a:picLocks noChangeAspect="1"/>
          </p:cNvPicPr>
          <p:nvPr/>
        </p:nvPicPr>
        <p:blipFill>
          <a:blip r:embed="rId3"/>
          <a:stretch>
            <a:fillRect/>
          </a:stretch>
        </p:blipFill>
        <p:spPr>
          <a:xfrm>
            <a:off x="127801" y="944562"/>
            <a:ext cx="8939999" cy="5913438"/>
          </a:xfrm>
          <a:prstGeom prst="rect">
            <a:avLst/>
          </a:prstGeom>
        </p:spPr>
      </p:pic>
      <p:sp>
        <p:nvSpPr>
          <p:cNvPr id="8" name="Titel 10"/>
          <p:cNvSpPr>
            <a:spLocks noGrp="1"/>
          </p:cNvSpPr>
          <p:nvPr>
            <p:ph type="title"/>
          </p:nvPr>
        </p:nvSpPr>
        <p:spPr>
          <a:xfrm>
            <a:off x="152400" y="0"/>
            <a:ext cx="8229600" cy="1143000"/>
          </a:xfrm>
        </p:spPr>
        <p:txBody>
          <a:bodyPr/>
          <a:lstStyle/>
          <a:p>
            <a:r>
              <a:rPr lang="de-DE" dirty="0" smtClean="0"/>
              <a:t>Information </a:t>
            </a:r>
            <a:r>
              <a:rPr lang="de-DE" dirty="0" err="1" smtClean="0"/>
              <a:t>Literacy</a:t>
            </a:r>
            <a:r>
              <a:rPr lang="de-DE" dirty="0" smtClean="0"/>
              <a:t>... (zit. in Ingold 2005, S. 26)</a:t>
            </a:r>
            <a:endParaRPr lang="de-DE" dirty="0"/>
          </a:p>
        </p:txBody>
      </p:sp>
    </p:spTree>
    <p:extLst>
      <p:ext uri="{BB962C8B-B14F-4D97-AF65-F5344CB8AC3E}">
        <p14:creationId xmlns:p14="http://schemas.microsoft.com/office/powerpoint/2010/main" val="21639193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r>
              <a:rPr lang="de-DE" dirty="0" smtClean="0"/>
              <a:t>Verständniswandel...</a:t>
            </a:r>
            <a:endParaRPr lang="de-DE" dirty="0"/>
          </a:p>
        </p:txBody>
      </p:sp>
      <p:sp>
        <p:nvSpPr>
          <p:cNvPr id="19459" name="Rectangle 3"/>
          <p:cNvSpPr>
            <a:spLocks noGrp="1" noChangeArrowheads="1"/>
          </p:cNvSpPr>
          <p:nvPr>
            <p:ph idx="1"/>
          </p:nvPr>
        </p:nvSpPr>
        <p:spPr/>
        <p:txBody>
          <a:bodyPr/>
          <a:lstStyle/>
          <a:p>
            <a:pPr lvl="1"/>
            <a:r>
              <a:rPr lang="en-US" dirty="0" smtClean="0"/>
              <a:t>1989</a:t>
            </a:r>
            <a:br>
              <a:rPr lang="en-US" dirty="0" smtClean="0"/>
            </a:br>
            <a:r>
              <a:rPr lang="en-US" b="1" i="1" dirty="0" smtClean="0">
                <a:solidFill>
                  <a:srgbClr val="669900"/>
                </a:solidFill>
              </a:rPr>
              <a:t>to be information literate, a person must be able to recognize when information is needed and have the ability to locate, evaluate, and use effectively the needed information (ALA).</a:t>
            </a:r>
          </a:p>
          <a:p>
            <a:pPr lvl="2"/>
            <a:r>
              <a:rPr lang="en-US" dirty="0" smtClean="0"/>
              <a:t>Recognize</a:t>
            </a:r>
          </a:p>
          <a:p>
            <a:pPr lvl="2"/>
            <a:r>
              <a:rPr lang="en-US" dirty="0" smtClean="0"/>
              <a:t>Locate</a:t>
            </a:r>
          </a:p>
          <a:p>
            <a:pPr lvl="2"/>
            <a:r>
              <a:rPr lang="en-US" dirty="0" smtClean="0"/>
              <a:t>evaluate and </a:t>
            </a:r>
          </a:p>
          <a:p>
            <a:pPr lvl="2"/>
            <a:r>
              <a:rPr lang="en-US" dirty="0" smtClean="0"/>
              <a:t>use information</a:t>
            </a:r>
            <a:br>
              <a:rPr lang="en-US" dirty="0" smtClean="0"/>
            </a:br>
            <a:endParaRPr lang="en-US" dirty="0" smtClean="0"/>
          </a:p>
          <a:p>
            <a:pPr lvl="1"/>
            <a:r>
              <a:rPr lang="en-US" dirty="0" smtClean="0"/>
              <a:t>2000</a:t>
            </a:r>
            <a:br>
              <a:rPr lang="en-US" dirty="0" smtClean="0"/>
            </a:br>
            <a:r>
              <a:rPr lang="en-US" b="1" i="1" dirty="0" smtClean="0">
                <a:solidFill>
                  <a:srgbClr val="669900"/>
                </a:solidFill>
              </a:rPr>
              <a:t>Information literacy is a set of abilities requiring individuals to recognize when information is needed and have the ability to locate, evaluate, and use effectively the needed information (ACRL).</a:t>
            </a:r>
          </a:p>
          <a:p>
            <a:pPr lvl="2"/>
            <a:r>
              <a:rPr lang="de-CH" dirty="0" smtClean="0"/>
              <a:t>A </a:t>
            </a:r>
            <a:r>
              <a:rPr lang="de-CH" dirty="0" err="1" smtClean="0"/>
              <a:t>set</a:t>
            </a:r>
            <a:r>
              <a:rPr lang="de-CH" dirty="0" smtClean="0"/>
              <a:t> of </a:t>
            </a:r>
            <a:r>
              <a:rPr lang="de-CH" dirty="0" err="1" smtClean="0"/>
              <a:t>abilities</a:t>
            </a:r>
            <a:endParaRPr lang="en-US" dirty="0" smtClean="0"/>
          </a:p>
        </p:txBody>
      </p:sp>
      <p:sp>
        <p:nvSpPr>
          <p:cNvPr id="19458" name="Foliennummernplatzhalter 3"/>
          <p:cNvSpPr>
            <a:spLocks noGrp="1"/>
          </p:cNvSpPr>
          <p:nvPr>
            <p:ph type="sldNum" sz="quarter" idx="10"/>
          </p:nvPr>
        </p:nvSpPr>
        <p:spPr/>
        <p:txBody>
          <a:bodyPr/>
          <a:lstStyle/>
          <a:p>
            <a:r>
              <a:rPr lang="en-US" smtClean="0"/>
              <a:t>Seite </a:t>
            </a:r>
            <a:fld id="{F9F4EB89-CA4C-46B9-A2AD-EDD4904BF999}" type="slidenum">
              <a:rPr lang="en-US" smtClean="0"/>
              <a:pPr/>
              <a:t>29</a:t>
            </a:fld>
            <a:endParaRPr lang="en-US" smtClean="0"/>
          </a:p>
        </p:txBody>
      </p:sp>
      <p:sp>
        <p:nvSpPr>
          <p:cNvPr id="19464" name="Rectangle 2"/>
          <p:cNvSpPr>
            <a:spLocks noChangeArrowheads="1"/>
          </p:cNvSpPr>
          <p:nvPr/>
        </p:nvSpPr>
        <p:spPr bwMode="auto">
          <a:xfrm>
            <a:off x="685800" y="549275"/>
            <a:ext cx="7772400" cy="863600"/>
          </a:xfrm>
          <a:prstGeom prst="rect">
            <a:avLst/>
          </a:prstGeom>
          <a:noFill/>
          <a:ln w="9525">
            <a:noFill/>
            <a:miter lim="800000"/>
            <a:headEnd/>
            <a:tailEnd/>
          </a:ln>
        </p:spPr>
        <p:txBody>
          <a:bodyPr anchor="ctr"/>
          <a:lstStyle/>
          <a:p>
            <a:endParaRPr lang="de-CH" sz="2600" b="1" dirty="0">
              <a:solidFill>
                <a:srgbClr val="669900"/>
              </a:solidFill>
              <a:latin typeface="Verdana" pitchFamily="34" charset="0"/>
            </a:endParaRPr>
          </a:p>
        </p:txBody>
      </p:sp>
    </p:spTree>
    <p:extLst>
      <p:ext uri="{BB962C8B-B14F-4D97-AF65-F5344CB8AC3E}">
        <p14:creationId xmlns:p14="http://schemas.microsoft.com/office/powerpoint/2010/main" val="274109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5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Vorstellungsrunde</a:t>
            </a:r>
            <a:br>
              <a:rPr lang="de-DE" dirty="0" smtClean="0"/>
            </a:br>
            <a:endParaRPr lang="de-DE" dirty="0"/>
          </a:p>
        </p:txBody>
      </p:sp>
      <p:pic>
        <p:nvPicPr>
          <p:cNvPr id="5" name="Inhaltsplatzhalter 4" descr="MeissnerCartoon.png"/>
          <p:cNvPicPr>
            <a:picLocks noGrp="1" noChangeAspect="1"/>
          </p:cNvPicPr>
          <p:nvPr>
            <p:ph idx="1"/>
          </p:nvPr>
        </p:nvPicPr>
        <p:blipFill>
          <a:blip r:embed="rId2"/>
          <a:srcRect l="-11687" r="-11687"/>
          <a:stretch>
            <a:fillRect/>
          </a:stretch>
        </p:blipFill>
        <p:spPr/>
      </p:pic>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3</a:t>
            </a:fld>
            <a:endParaRPr lang="en-US"/>
          </a:p>
        </p:txBody>
      </p:sp>
    </p:spTree>
    <p:extLst>
      <p:ext uri="{BB962C8B-B14F-4D97-AF65-F5344CB8AC3E}">
        <p14:creationId xmlns:p14="http://schemas.microsoft.com/office/powerpoint/2010/main" val="15053274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endParaRPr lang="de-DE"/>
          </a:p>
        </p:txBody>
      </p:sp>
      <p:sp>
        <p:nvSpPr>
          <p:cNvPr id="20483" name="Rectangle 3"/>
          <p:cNvSpPr>
            <a:spLocks noGrp="1" noChangeArrowheads="1"/>
          </p:cNvSpPr>
          <p:nvPr>
            <p:ph idx="1"/>
          </p:nvPr>
        </p:nvSpPr>
        <p:spPr/>
        <p:txBody>
          <a:bodyPr/>
          <a:lstStyle/>
          <a:p>
            <a:pPr lvl="1"/>
            <a:r>
              <a:rPr lang="en-US" dirty="0" smtClean="0"/>
              <a:t>2003</a:t>
            </a:r>
            <a:br>
              <a:rPr lang="en-US" dirty="0" smtClean="0"/>
            </a:br>
            <a:r>
              <a:rPr lang="en-US" b="1" i="1" dirty="0" smtClean="0">
                <a:solidFill>
                  <a:srgbClr val="669900"/>
                </a:solidFill>
              </a:rPr>
              <a:t>Information literacy encompasses knowledge of one's information concerns and needs, and the ability to identify, locate, evaluate, organize and effectively create, use and communicate information to address issues or problems at hand; it is a prerequisite for participating effectively in the Information Society, and is a part of the basic human right of life long learning (</a:t>
            </a:r>
            <a:r>
              <a:rPr lang="en-US" b="1" i="1" dirty="0" err="1" smtClean="0">
                <a:solidFill>
                  <a:srgbClr val="669900"/>
                </a:solidFill>
              </a:rPr>
              <a:t>Prag</a:t>
            </a:r>
            <a:r>
              <a:rPr lang="en-US" b="1" i="1" dirty="0" smtClean="0">
                <a:solidFill>
                  <a:srgbClr val="669900"/>
                </a:solidFill>
              </a:rPr>
              <a:t>, Czech Republic Declaration).</a:t>
            </a:r>
          </a:p>
          <a:p>
            <a:pPr lvl="1">
              <a:buNone/>
            </a:pPr>
            <a:endParaRPr lang="de-CH" dirty="0" smtClean="0"/>
          </a:p>
          <a:p>
            <a:pPr lvl="2"/>
            <a:r>
              <a:rPr lang="de-CH" dirty="0" smtClean="0"/>
              <a:t>individuelle Fähigkeit ist und im Kontext des Einzelnen </a:t>
            </a:r>
          </a:p>
          <a:p>
            <a:pPr lvl="2"/>
            <a:r>
              <a:rPr lang="de-CH" dirty="0" err="1" smtClean="0"/>
              <a:t>organize</a:t>
            </a:r>
            <a:r>
              <a:rPr lang="de-CH" dirty="0" smtClean="0"/>
              <a:t>, </a:t>
            </a:r>
            <a:r>
              <a:rPr lang="de-CH" dirty="0" err="1" smtClean="0"/>
              <a:t>effectively</a:t>
            </a:r>
            <a:r>
              <a:rPr lang="de-CH" dirty="0" smtClean="0"/>
              <a:t> </a:t>
            </a:r>
            <a:r>
              <a:rPr lang="de-CH" dirty="0" err="1" smtClean="0"/>
              <a:t>create</a:t>
            </a:r>
            <a:r>
              <a:rPr lang="de-CH" dirty="0" smtClean="0"/>
              <a:t> &amp; </a:t>
            </a:r>
            <a:r>
              <a:rPr lang="de-CH" dirty="0" err="1" smtClean="0"/>
              <a:t>communicate</a:t>
            </a:r>
            <a:r>
              <a:rPr lang="de-CH" dirty="0" smtClean="0"/>
              <a:t> </a:t>
            </a:r>
            <a:r>
              <a:rPr lang="de-CH" dirty="0" err="1" smtClean="0"/>
              <a:t>information</a:t>
            </a:r>
            <a:endParaRPr lang="de-CH" dirty="0" smtClean="0"/>
          </a:p>
          <a:p>
            <a:pPr lvl="2"/>
            <a:r>
              <a:rPr lang="de-CH" dirty="0" smtClean="0"/>
              <a:t>Voraussetzung für die Teilnahme an der Informationsgesellschaft</a:t>
            </a:r>
          </a:p>
          <a:p>
            <a:pPr lvl="2"/>
            <a:r>
              <a:rPr lang="de-CH" dirty="0" smtClean="0"/>
              <a:t>Teil des lebenslangen Lernens</a:t>
            </a:r>
          </a:p>
        </p:txBody>
      </p:sp>
      <p:sp>
        <p:nvSpPr>
          <p:cNvPr id="20482" name="Foliennummernplatzhalter 3"/>
          <p:cNvSpPr>
            <a:spLocks noGrp="1"/>
          </p:cNvSpPr>
          <p:nvPr>
            <p:ph type="sldNum" sz="quarter" idx="10"/>
          </p:nvPr>
        </p:nvSpPr>
        <p:spPr/>
        <p:txBody>
          <a:bodyPr/>
          <a:lstStyle/>
          <a:p>
            <a:r>
              <a:rPr lang="en-US" smtClean="0"/>
              <a:t>Seite </a:t>
            </a:r>
            <a:fld id="{6C633DDB-BA60-4E84-BE50-AB1528B7BDB0}" type="slidenum">
              <a:rPr lang="en-US" smtClean="0"/>
              <a:pPr/>
              <a:t>30</a:t>
            </a:fld>
            <a:endParaRPr lang="en-US" smtClean="0"/>
          </a:p>
        </p:txBody>
      </p:sp>
    </p:spTree>
    <p:extLst>
      <p:ext uri="{BB962C8B-B14F-4D97-AF65-F5344CB8AC3E}">
        <p14:creationId xmlns:p14="http://schemas.microsoft.com/office/powerpoint/2010/main" val="4839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8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endParaRPr lang="de-DE"/>
          </a:p>
        </p:txBody>
      </p:sp>
      <p:sp>
        <p:nvSpPr>
          <p:cNvPr id="21507" name="Rectangle 3"/>
          <p:cNvSpPr>
            <a:spLocks noGrp="1" noChangeArrowheads="1"/>
          </p:cNvSpPr>
          <p:nvPr>
            <p:ph idx="1"/>
          </p:nvPr>
        </p:nvSpPr>
        <p:spPr/>
        <p:txBody>
          <a:bodyPr/>
          <a:lstStyle/>
          <a:p>
            <a:pPr lvl="1"/>
            <a:r>
              <a:rPr lang="en-US" dirty="0" smtClean="0"/>
              <a:t>2004</a:t>
            </a:r>
            <a:br>
              <a:rPr lang="en-US" dirty="0" smtClean="0"/>
            </a:br>
            <a:r>
              <a:rPr lang="en-US" b="1" i="1" dirty="0" smtClean="0">
                <a:solidFill>
                  <a:srgbClr val="669900"/>
                </a:solidFill>
              </a:rPr>
              <a:t>Information literacy is knowing when and why you need information, where to find it, and how to evaluate, use and communicate it in an ethical manner (CILIP).</a:t>
            </a:r>
          </a:p>
          <a:p>
            <a:pPr lvl="2"/>
            <a:r>
              <a:rPr lang="de-DE" dirty="0" smtClean="0"/>
              <a:t>kontextbezogene Sicht </a:t>
            </a:r>
          </a:p>
          <a:p>
            <a:pPr lvl="2"/>
            <a:r>
              <a:rPr lang="de-DE" dirty="0" smtClean="0"/>
              <a:t>ethisch korrekter Umgang mit Information</a:t>
            </a:r>
          </a:p>
          <a:p>
            <a:pPr lvl="2"/>
            <a:endParaRPr lang="en-US" dirty="0" smtClean="0"/>
          </a:p>
          <a:p>
            <a:pPr lvl="1"/>
            <a:r>
              <a:rPr lang="en-US" dirty="0" smtClean="0"/>
              <a:t>2005</a:t>
            </a:r>
            <a:br>
              <a:rPr lang="en-US" dirty="0" smtClean="0"/>
            </a:br>
            <a:r>
              <a:rPr lang="en-US" b="1" i="1" dirty="0" smtClean="0">
                <a:solidFill>
                  <a:srgbClr val="669900"/>
                </a:solidFill>
              </a:rPr>
              <a:t>Information Literacy lies at the core of lifelong learning. It empowers people in all walks of life to seek, evaluate, use and create information effectively to achieve their personal, social, occupational and educational goals (Alexandria, Egypt Proclamation)</a:t>
            </a:r>
          </a:p>
          <a:p>
            <a:pPr lvl="2"/>
            <a:r>
              <a:rPr lang="de-DE" dirty="0" smtClean="0"/>
              <a:t>Grundkompetenz innerhalb des lebenslangen Lernens</a:t>
            </a:r>
          </a:p>
          <a:p>
            <a:pPr lvl="2"/>
            <a:r>
              <a:rPr lang="de-DE" dirty="0" smtClean="0"/>
              <a:t>Individueller Kontext</a:t>
            </a:r>
            <a:endParaRPr lang="en-US" dirty="0" smtClean="0"/>
          </a:p>
        </p:txBody>
      </p:sp>
      <p:sp>
        <p:nvSpPr>
          <p:cNvPr id="21506" name="Foliennummernplatzhalter 3"/>
          <p:cNvSpPr>
            <a:spLocks noGrp="1"/>
          </p:cNvSpPr>
          <p:nvPr>
            <p:ph type="sldNum" sz="quarter" idx="10"/>
          </p:nvPr>
        </p:nvSpPr>
        <p:spPr/>
        <p:txBody>
          <a:bodyPr/>
          <a:lstStyle/>
          <a:p>
            <a:r>
              <a:rPr lang="en-US" smtClean="0"/>
              <a:t>Seite </a:t>
            </a:r>
            <a:fld id="{32134656-C96A-489B-B2F3-A12B9B2B4C83}" type="slidenum">
              <a:rPr lang="en-US" smtClean="0"/>
              <a:pPr/>
              <a:t>31</a:t>
            </a:fld>
            <a:endParaRPr lang="en-US" smtClean="0"/>
          </a:p>
        </p:txBody>
      </p:sp>
    </p:spTree>
    <p:extLst>
      <p:ext uri="{BB962C8B-B14F-4D97-AF65-F5344CB8AC3E}">
        <p14:creationId xmlns:p14="http://schemas.microsoft.com/office/powerpoint/2010/main" val="334572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50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5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endParaRPr lang="de-DE"/>
          </a:p>
        </p:txBody>
      </p:sp>
      <p:sp>
        <p:nvSpPr>
          <p:cNvPr id="22531" name="Rectangle 3"/>
          <p:cNvSpPr>
            <a:spLocks noGrp="1" noChangeArrowheads="1"/>
          </p:cNvSpPr>
          <p:nvPr>
            <p:ph idx="1"/>
          </p:nvPr>
        </p:nvSpPr>
        <p:spPr/>
        <p:txBody>
          <a:bodyPr/>
          <a:lstStyle/>
          <a:p>
            <a:pPr lvl="1"/>
            <a:r>
              <a:rPr lang="en-US" dirty="0" smtClean="0"/>
              <a:t>2007</a:t>
            </a:r>
            <a:br>
              <a:rPr lang="en-US" dirty="0" smtClean="0"/>
            </a:br>
            <a:r>
              <a:rPr lang="en-US" b="1" i="1" dirty="0" smtClean="0">
                <a:solidFill>
                  <a:srgbClr val="669900"/>
                </a:solidFill>
              </a:rPr>
              <a:t>Information Literacy means the set of skills, attitudes and knowledge necessary to know when information is needed to help solve a problem or make a decision, how to articulate that information need in searchable terms and language, then search efficiently for the information, retrieve it, interpret and understand it, organize it, evaluate its credibility and authenticity, assess its relevance, communicate it to others if necessary, then utilize it to accomplish bottom-line purposes</a:t>
            </a:r>
            <a:br>
              <a:rPr lang="en-US" b="1" i="1" dirty="0" smtClean="0">
                <a:solidFill>
                  <a:srgbClr val="669900"/>
                </a:solidFill>
              </a:rPr>
            </a:br>
            <a:r>
              <a:rPr lang="en-US" b="1" i="1" dirty="0" smtClean="0">
                <a:solidFill>
                  <a:srgbClr val="669900"/>
                </a:solidFill>
              </a:rPr>
              <a:t>(UNESCO, Horton 2007, S.53).</a:t>
            </a:r>
          </a:p>
          <a:p>
            <a:pPr lvl="2"/>
            <a:r>
              <a:rPr lang="en-US" dirty="0" err="1" smtClean="0"/>
              <a:t>Informationskompetenz</a:t>
            </a:r>
            <a:r>
              <a:rPr lang="en-US" dirty="0" smtClean="0"/>
              <a:t> </a:t>
            </a:r>
            <a:r>
              <a:rPr lang="en-US" dirty="0" err="1" smtClean="0"/>
              <a:t>ist</a:t>
            </a:r>
            <a:r>
              <a:rPr lang="en-US" dirty="0" smtClean="0"/>
              <a:t> </a:t>
            </a:r>
            <a:r>
              <a:rPr lang="en-US" dirty="0" err="1" smtClean="0"/>
              <a:t>nicht</a:t>
            </a:r>
            <a:r>
              <a:rPr lang="en-US" dirty="0" smtClean="0"/>
              <a:t> </a:t>
            </a:r>
            <a:r>
              <a:rPr lang="en-US" dirty="0" err="1" smtClean="0"/>
              <a:t>nur</a:t>
            </a:r>
            <a:r>
              <a:rPr lang="en-US" dirty="0" smtClean="0"/>
              <a:t> </a:t>
            </a:r>
            <a:r>
              <a:rPr lang="en-US" dirty="0" err="1" smtClean="0"/>
              <a:t>Fertigkeit</a:t>
            </a:r>
            <a:r>
              <a:rPr lang="en-US" dirty="0" smtClean="0"/>
              <a:t>, </a:t>
            </a:r>
            <a:r>
              <a:rPr lang="en-US" dirty="0" err="1" smtClean="0"/>
              <a:t>sondern</a:t>
            </a:r>
            <a:r>
              <a:rPr lang="en-US" dirty="0" smtClean="0"/>
              <a:t> </a:t>
            </a:r>
            <a:r>
              <a:rPr lang="en-US" dirty="0" err="1" smtClean="0"/>
              <a:t>auch</a:t>
            </a:r>
            <a:r>
              <a:rPr lang="en-US" dirty="0" smtClean="0"/>
              <a:t> </a:t>
            </a:r>
            <a:r>
              <a:rPr lang="en-US" dirty="0" err="1" smtClean="0"/>
              <a:t>Wissen</a:t>
            </a:r>
            <a:r>
              <a:rPr lang="en-US" dirty="0" smtClean="0"/>
              <a:t> und </a:t>
            </a:r>
            <a:r>
              <a:rPr lang="en-US" dirty="0" err="1" smtClean="0"/>
              <a:t>Einstellung</a:t>
            </a:r>
            <a:r>
              <a:rPr lang="en-US" dirty="0" smtClean="0"/>
              <a:t> des </a:t>
            </a:r>
            <a:r>
              <a:rPr lang="en-US" dirty="0" err="1" smtClean="0"/>
              <a:t>Einzelnen</a:t>
            </a:r>
            <a:r>
              <a:rPr lang="en-US" dirty="0" smtClean="0"/>
              <a:t> (set of skills…)</a:t>
            </a:r>
          </a:p>
          <a:p>
            <a:pPr lvl="2"/>
            <a:r>
              <a:rPr lang="en-US" dirty="0" err="1" smtClean="0"/>
              <a:t>Bezieht</a:t>
            </a:r>
            <a:r>
              <a:rPr lang="en-US" dirty="0" smtClean="0"/>
              <a:t> </a:t>
            </a:r>
            <a:r>
              <a:rPr lang="en-US" dirty="0" err="1" smtClean="0"/>
              <a:t>Problematik</a:t>
            </a:r>
            <a:r>
              <a:rPr lang="en-US" dirty="0" smtClean="0"/>
              <a:t> der </a:t>
            </a:r>
            <a:r>
              <a:rPr lang="en-US" dirty="0" err="1" smtClean="0"/>
              <a:t>digitalen</a:t>
            </a:r>
            <a:r>
              <a:rPr lang="en-US" dirty="0" smtClean="0"/>
              <a:t> </a:t>
            </a:r>
            <a:r>
              <a:rPr lang="en-US" dirty="0" err="1" smtClean="0"/>
              <a:t>Datenflut</a:t>
            </a:r>
            <a:r>
              <a:rPr lang="en-US" dirty="0" smtClean="0"/>
              <a:t> </a:t>
            </a:r>
            <a:r>
              <a:rPr lang="en-US" dirty="0" err="1" smtClean="0"/>
              <a:t>ein</a:t>
            </a:r>
            <a:r>
              <a:rPr lang="en-US" dirty="0" smtClean="0"/>
              <a:t> (evaluate its credibility and authenticity, assess its relevance)</a:t>
            </a:r>
          </a:p>
          <a:p>
            <a:pPr lvl="2"/>
            <a:r>
              <a:rPr lang="en-US" dirty="0" err="1" smtClean="0"/>
              <a:t>Kontextbezug</a:t>
            </a:r>
            <a:r>
              <a:rPr lang="en-US" dirty="0" smtClean="0"/>
              <a:t> (utilize it to accomplish bottom-line purposes).</a:t>
            </a:r>
          </a:p>
          <a:p>
            <a:pPr lvl="2"/>
            <a:r>
              <a:rPr lang="de-CH" dirty="0" err="1" smtClean="0"/>
              <a:t>Searchable</a:t>
            </a:r>
            <a:r>
              <a:rPr lang="de-CH" dirty="0" smtClean="0"/>
              <a:t> </a:t>
            </a:r>
            <a:r>
              <a:rPr lang="de-CH" dirty="0" err="1" smtClean="0"/>
              <a:t>terms</a:t>
            </a:r>
            <a:r>
              <a:rPr lang="de-CH" dirty="0" smtClean="0"/>
              <a:t> &amp; </a:t>
            </a:r>
            <a:r>
              <a:rPr lang="de-CH" dirty="0" err="1" smtClean="0"/>
              <a:t>language</a:t>
            </a:r>
            <a:r>
              <a:rPr lang="de-CH" dirty="0" smtClean="0"/>
              <a:t> (konkret für Recherche)</a:t>
            </a:r>
          </a:p>
          <a:p>
            <a:pPr lvl="2"/>
            <a:endParaRPr lang="en-US" dirty="0" smtClean="0"/>
          </a:p>
        </p:txBody>
      </p:sp>
      <p:sp>
        <p:nvSpPr>
          <p:cNvPr id="22530" name="Foliennummernplatzhalter 3"/>
          <p:cNvSpPr>
            <a:spLocks noGrp="1"/>
          </p:cNvSpPr>
          <p:nvPr>
            <p:ph type="sldNum" sz="quarter" idx="10"/>
          </p:nvPr>
        </p:nvSpPr>
        <p:spPr/>
        <p:txBody>
          <a:bodyPr/>
          <a:lstStyle/>
          <a:p>
            <a:r>
              <a:rPr lang="en-US" smtClean="0"/>
              <a:t>Seite </a:t>
            </a:r>
            <a:fld id="{7DE7C6C4-D516-4E9F-843A-FB3217DAE17B}" type="slidenum">
              <a:rPr lang="en-US" smtClean="0"/>
              <a:pPr/>
              <a:t>32</a:t>
            </a:fld>
            <a:endParaRPr lang="en-US" smtClean="0"/>
          </a:p>
        </p:txBody>
      </p:sp>
    </p:spTree>
    <p:extLst>
      <p:ext uri="{BB962C8B-B14F-4D97-AF65-F5344CB8AC3E}">
        <p14:creationId xmlns:p14="http://schemas.microsoft.com/office/powerpoint/2010/main" val="274106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endParaRPr lang="de-DE"/>
          </a:p>
        </p:txBody>
      </p:sp>
      <p:sp>
        <p:nvSpPr>
          <p:cNvPr id="23555" name="Rectangle 3"/>
          <p:cNvSpPr>
            <a:spLocks noGrp="1" noChangeArrowheads="1"/>
          </p:cNvSpPr>
          <p:nvPr>
            <p:ph idx="1"/>
          </p:nvPr>
        </p:nvSpPr>
        <p:spPr/>
        <p:txBody>
          <a:bodyPr/>
          <a:lstStyle/>
          <a:p>
            <a:pPr lvl="1"/>
            <a:r>
              <a:rPr lang="en-US" dirty="0" smtClean="0"/>
              <a:t>2008</a:t>
            </a:r>
            <a:br>
              <a:rPr lang="en-US" dirty="0" smtClean="0"/>
            </a:br>
            <a:r>
              <a:rPr lang="en-US" b="1" i="1" dirty="0" smtClean="0">
                <a:solidFill>
                  <a:srgbClr val="669900"/>
                </a:solidFill>
              </a:rPr>
              <a:t>Information Literacy is the capacity of people to: Recognize their information needs; locate and evaluate the quality of information; store and retrieve information; make effective and ethical use of information, and apply information to create and communicate knowledge (UNESCO, </a:t>
            </a:r>
            <a:r>
              <a:rPr lang="en-US" b="1" i="1" dirty="0" err="1" smtClean="0">
                <a:solidFill>
                  <a:srgbClr val="669900"/>
                </a:solidFill>
              </a:rPr>
              <a:t>Catts</a:t>
            </a:r>
            <a:r>
              <a:rPr lang="en-US" b="1" i="1" dirty="0" smtClean="0">
                <a:solidFill>
                  <a:srgbClr val="669900"/>
                </a:solidFill>
              </a:rPr>
              <a:t> &amp; Lau 2008, S.7).</a:t>
            </a:r>
          </a:p>
          <a:p>
            <a:pPr lvl="2"/>
            <a:r>
              <a:rPr lang="de-CH" dirty="0" smtClean="0"/>
              <a:t>Kompakte Definition, die den grössten Teil der obigen Aspekte beinhaltet (wenn auch nicht alle)</a:t>
            </a:r>
          </a:p>
          <a:p>
            <a:endParaRPr lang="de-DE" dirty="0" smtClean="0"/>
          </a:p>
          <a:p>
            <a:pPr marL="723900" lvl="2" indent="0">
              <a:buNone/>
            </a:pPr>
            <a:r>
              <a:rPr lang="de-DE" dirty="0" smtClean="0"/>
              <a:t>→  IK als Prozess</a:t>
            </a:r>
          </a:p>
          <a:p>
            <a:pPr marL="723900" lvl="2" indent="0">
              <a:buNone/>
            </a:pPr>
            <a:r>
              <a:rPr lang="de-DE" dirty="0" smtClean="0"/>
              <a:t>→  IK als „Grundrecht des Menschen“</a:t>
            </a:r>
          </a:p>
          <a:p>
            <a:pPr marL="723900" lvl="2" indent="0">
              <a:buNone/>
            </a:pPr>
            <a:r>
              <a:rPr lang="de-DE" dirty="0" smtClean="0"/>
              <a:t>→  IK als Teil des kreativen Prozesses der Erschaffung und Kommunikation von Wissen </a:t>
            </a:r>
          </a:p>
          <a:p>
            <a:pPr marL="723900" lvl="2" indent="0">
              <a:buNone/>
            </a:pPr>
            <a:r>
              <a:rPr lang="de-DE" dirty="0" smtClean="0"/>
              <a:t>→  Grundkompetenz, wie Lesen und Schreiben</a:t>
            </a:r>
            <a:endParaRPr lang="de-CH" dirty="0" smtClean="0"/>
          </a:p>
        </p:txBody>
      </p:sp>
      <p:sp>
        <p:nvSpPr>
          <p:cNvPr id="23554" name="Foliennummernplatzhalter 3"/>
          <p:cNvSpPr>
            <a:spLocks noGrp="1"/>
          </p:cNvSpPr>
          <p:nvPr>
            <p:ph type="sldNum" sz="quarter" idx="10"/>
          </p:nvPr>
        </p:nvSpPr>
        <p:spPr/>
        <p:txBody>
          <a:bodyPr/>
          <a:lstStyle/>
          <a:p>
            <a:r>
              <a:rPr lang="en-US" smtClean="0"/>
              <a:t>Seite </a:t>
            </a:r>
            <a:fld id="{276AEFEF-AE5A-49F8-BB09-79DC5668AB70}" type="slidenum">
              <a:rPr lang="en-US" smtClean="0"/>
              <a:pPr/>
              <a:t>33</a:t>
            </a:fld>
            <a:endParaRPr lang="en-US" smtClean="0"/>
          </a:p>
        </p:txBody>
      </p:sp>
    </p:spTree>
    <p:extLst>
      <p:ext uri="{BB962C8B-B14F-4D97-AF65-F5344CB8AC3E}">
        <p14:creationId xmlns:p14="http://schemas.microsoft.com/office/powerpoint/2010/main" val="132364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bwMode="auto">
          <a:xfrm>
            <a:off x="467544" y="2162531"/>
            <a:ext cx="8001000" cy="576064"/>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charset="0"/>
            </a:endParaRPr>
          </a:p>
        </p:txBody>
      </p:sp>
      <p:sp>
        <p:nvSpPr>
          <p:cNvPr id="2" name="Titel 1"/>
          <p:cNvSpPr>
            <a:spLocks noGrp="1"/>
          </p:cNvSpPr>
          <p:nvPr>
            <p:ph type="title"/>
          </p:nvPr>
        </p:nvSpPr>
        <p:spPr/>
        <p:txBody>
          <a:bodyPr/>
          <a:lstStyle/>
          <a:p>
            <a:r>
              <a:rPr lang="de-DE" dirty="0" smtClean="0"/>
              <a:t>Programm</a:t>
            </a:r>
            <a:endParaRPr lang="de-DE" dirty="0">
              <a:solidFill>
                <a:srgbClr val="FF0000"/>
              </a:solidFill>
            </a:endParaRPr>
          </a:p>
        </p:txBody>
      </p:sp>
      <p:sp>
        <p:nvSpPr>
          <p:cNvPr id="3" name="Inhaltsplatzhalter 2"/>
          <p:cNvSpPr>
            <a:spLocks noGrp="1"/>
          </p:cNvSpPr>
          <p:nvPr>
            <p:ph idx="1"/>
          </p:nvPr>
        </p:nvSpPr>
        <p:spPr>
          <a:xfrm>
            <a:off x="457200" y="1124744"/>
            <a:ext cx="7715200" cy="5184576"/>
          </a:xfrm>
        </p:spPr>
        <p:txBody>
          <a:bodyPr/>
          <a:lstStyle/>
          <a:p>
            <a:r>
              <a:rPr lang="de-DE" sz="1200" dirty="0" smtClean="0"/>
              <a:t>9.00-10.30		</a:t>
            </a:r>
            <a:r>
              <a:rPr lang="de-DE" sz="1200" b="1" dirty="0" smtClean="0"/>
              <a:t>Warum sind Schlüsselkompetenzen wichtig? </a:t>
            </a:r>
            <a:br>
              <a:rPr lang="de-DE" sz="1200" b="1" dirty="0" smtClean="0"/>
            </a:br>
            <a:r>
              <a:rPr lang="de-DE" sz="1200" b="1" dirty="0" smtClean="0"/>
              <a:t>		Wie grenzt sich Informationskompetenz von anderen Kompetenzen ab?</a:t>
            </a:r>
          </a:p>
          <a:p>
            <a:r>
              <a:rPr lang="de-DE" sz="1200" b="1" dirty="0"/>
              <a:t>	</a:t>
            </a:r>
          </a:p>
          <a:p>
            <a:r>
              <a:rPr lang="de-DE" sz="1200" dirty="0" smtClean="0">
                <a:solidFill>
                  <a:srgbClr val="669900"/>
                </a:solidFill>
              </a:rPr>
              <a:t>10.30-10.45		Pause</a:t>
            </a:r>
          </a:p>
          <a:p>
            <a:endParaRPr lang="de-DE" sz="1200" dirty="0">
              <a:solidFill>
                <a:srgbClr val="669900"/>
              </a:solidFill>
            </a:endParaRPr>
          </a:p>
          <a:p>
            <a:r>
              <a:rPr lang="de-DE" sz="1200" b="1" dirty="0" smtClean="0"/>
              <a:t>	</a:t>
            </a:r>
            <a:r>
              <a:rPr lang="de-DE" sz="1200" dirty="0" smtClean="0"/>
              <a:t>10.45-12.30</a:t>
            </a:r>
            <a:r>
              <a:rPr lang="de-DE" sz="1200" b="1" dirty="0" smtClean="0"/>
              <a:t>		Wie hat sich die Informationskompetenz-Förderung entwickelt?</a:t>
            </a:r>
          </a:p>
          <a:p>
            <a:r>
              <a:rPr lang="de-DE" sz="1200" b="1" dirty="0"/>
              <a:t>	</a:t>
            </a:r>
            <a:r>
              <a:rPr lang="de-DE" sz="1200" b="1" dirty="0" smtClean="0"/>
              <a:t>		Wozu brauchen wir Modelle und Standards der Informationskompetenz?</a:t>
            </a:r>
            <a:endParaRPr lang="de-DE" sz="1200" i="1" dirty="0">
              <a:solidFill>
                <a:srgbClr val="669900"/>
              </a:solidFill>
            </a:endParaRPr>
          </a:p>
          <a:p>
            <a:endParaRPr lang="de-DE" sz="1200" dirty="0"/>
          </a:p>
          <a:p>
            <a:r>
              <a:rPr lang="de-DE" sz="1200" b="1" dirty="0" smtClean="0">
                <a:solidFill>
                  <a:srgbClr val="669900"/>
                </a:solidFill>
              </a:rPr>
              <a:t>12.30-13.30</a:t>
            </a:r>
            <a:r>
              <a:rPr lang="de-DE" sz="1200" b="1" dirty="0">
                <a:solidFill>
                  <a:srgbClr val="669900"/>
                </a:solidFill>
              </a:rPr>
              <a:t>	</a:t>
            </a:r>
            <a:r>
              <a:rPr lang="de-DE" sz="1200" b="1" dirty="0" smtClean="0">
                <a:solidFill>
                  <a:srgbClr val="669900"/>
                </a:solidFill>
              </a:rPr>
              <a:t>	Mittagessen</a:t>
            </a:r>
          </a:p>
          <a:p>
            <a:endParaRPr lang="de-DE" sz="1200" b="1" i="1" dirty="0"/>
          </a:p>
          <a:p>
            <a:r>
              <a:rPr lang="de-DE" sz="1200" dirty="0" smtClean="0"/>
              <a:t>13.30-14.15</a:t>
            </a:r>
            <a:r>
              <a:rPr lang="de-DE" sz="1200" dirty="0"/>
              <a:t>	</a:t>
            </a:r>
            <a:r>
              <a:rPr lang="de-DE" sz="1200" dirty="0" smtClean="0"/>
              <a:t>	</a:t>
            </a:r>
            <a:r>
              <a:rPr lang="de-DE" sz="1200" b="1" dirty="0" smtClean="0"/>
              <a:t>Überblick Modelle und Standards der Informationskompetenz</a:t>
            </a:r>
            <a:endParaRPr lang="de-DE" sz="1200" dirty="0" smtClean="0"/>
          </a:p>
          <a:p>
            <a:endParaRPr lang="de-DE" sz="1200" dirty="0" smtClean="0"/>
          </a:p>
          <a:p>
            <a:endParaRPr lang="de-DE" sz="1200" dirty="0" smtClean="0"/>
          </a:p>
          <a:p>
            <a:r>
              <a:rPr lang="de-DE" sz="1200" dirty="0" smtClean="0"/>
              <a:t>14.15-15.00	</a:t>
            </a:r>
            <a:r>
              <a:rPr lang="de-DE" sz="1200" dirty="0"/>
              <a:t>	</a:t>
            </a:r>
            <a:r>
              <a:rPr lang="de-DE" sz="1200" b="1" dirty="0" smtClean="0"/>
              <a:t>Gruppenarbeiten zu den Standards</a:t>
            </a:r>
          </a:p>
          <a:p>
            <a:endParaRPr lang="de-DE" sz="1200" i="1" dirty="0" smtClean="0">
              <a:solidFill>
                <a:srgbClr val="669900"/>
              </a:solidFill>
            </a:endParaRPr>
          </a:p>
          <a:p>
            <a:r>
              <a:rPr lang="de-DE" sz="1200" dirty="0" smtClean="0">
                <a:solidFill>
                  <a:srgbClr val="669900"/>
                </a:solidFill>
              </a:rPr>
              <a:t>15.00-15.15</a:t>
            </a:r>
            <a:r>
              <a:rPr lang="de-DE" sz="1200" dirty="0">
                <a:solidFill>
                  <a:srgbClr val="669900"/>
                </a:solidFill>
              </a:rPr>
              <a:t>	</a:t>
            </a:r>
            <a:r>
              <a:rPr lang="de-DE" sz="1200" dirty="0" smtClean="0">
                <a:solidFill>
                  <a:srgbClr val="669900"/>
                </a:solidFill>
              </a:rPr>
              <a:t>	Pause</a:t>
            </a:r>
            <a:endParaRPr lang="de-DE" sz="1200" dirty="0">
              <a:solidFill>
                <a:srgbClr val="669900"/>
              </a:solidFill>
            </a:endParaRPr>
          </a:p>
          <a:p>
            <a:endParaRPr lang="de-DE" sz="1200" b="1" i="1" dirty="0" smtClean="0"/>
          </a:p>
          <a:p>
            <a:r>
              <a:rPr lang="de-DE" sz="1200" dirty="0" smtClean="0"/>
              <a:t>15.15-16.00</a:t>
            </a:r>
            <a:r>
              <a:rPr lang="de-DE" sz="1200" b="1" dirty="0" smtClean="0"/>
              <a:t>		Lösungsansätze und Umsetzungsmöglichkeiten identifizieren</a:t>
            </a:r>
          </a:p>
          <a:p>
            <a:r>
              <a:rPr lang="de-DE" sz="1200" b="1" dirty="0" smtClean="0"/>
              <a:t>			</a:t>
            </a:r>
          </a:p>
          <a:p>
            <a:endParaRPr lang="de-DE" sz="1200" dirty="0" smtClean="0"/>
          </a:p>
          <a:p>
            <a:r>
              <a:rPr lang="de-DE" sz="1200" dirty="0" smtClean="0"/>
              <a:t>16.00-16.45	</a:t>
            </a:r>
            <a:r>
              <a:rPr lang="de-DE" sz="1200" dirty="0"/>
              <a:t>	</a:t>
            </a:r>
            <a:r>
              <a:rPr lang="de-DE" sz="1200" b="1" dirty="0" smtClean="0"/>
              <a:t>Ausblick, Abschluss und Evaluation</a:t>
            </a:r>
            <a:r>
              <a:rPr lang="de-DE" sz="1200" b="1" i="1" dirty="0" smtClean="0"/>
              <a:t>	</a:t>
            </a:r>
            <a:endParaRPr lang="de-DE" sz="1200" dirty="0" smtClean="0"/>
          </a:p>
          <a:p>
            <a:endParaRPr lang="de-DE" sz="1200" i="1" dirty="0" smtClean="0">
              <a:solidFill>
                <a:srgbClr val="669900"/>
              </a:solidFill>
            </a:endParaRPr>
          </a:p>
          <a:p>
            <a:endParaRPr lang="de-DE" sz="1200" i="1" dirty="0" smtClean="0">
              <a:solidFill>
                <a:srgbClr val="669900"/>
              </a:solidFill>
            </a:endParaRPr>
          </a:p>
          <a:p>
            <a:endParaRPr lang="de-DE" sz="1200" dirty="0" smtClean="0"/>
          </a:p>
          <a:p>
            <a:endParaRPr lang="de-DE" sz="1200" i="1" dirty="0" smtClean="0">
              <a:solidFill>
                <a:srgbClr val="669900"/>
              </a:solidFill>
            </a:endParaRPr>
          </a:p>
          <a:p>
            <a:endParaRPr lang="de-DE" sz="1200" dirty="0" smtClean="0"/>
          </a:p>
          <a:p>
            <a:endParaRPr lang="de-DE" sz="1200" b="1" i="1" dirty="0" smtClean="0"/>
          </a:p>
          <a:p>
            <a:r>
              <a:rPr lang="de-DE" sz="1200" dirty="0" smtClean="0"/>
              <a:t>			</a:t>
            </a:r>
          </a:p>
          <a:p>
            <a:r>
              <a:rPr lang="de-DE" sz="1200" dirty="0" smtClean="0"/>
              <a:t>		</a:t>
            </a:r>
            <a:endParaRPr lang="de-DE" sz="1200"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34</a:t>
            </a:fld>
            <a:endParaRPr lang="en-US"/>
          </a:p>
        </p:txBody>
      </p:sp>
    </p:spTree>
    <p:extLst>
      <p:ext uri="{BB962C8B-B14F-4D97-AF65-F5344CB8AC3E}">
        <p14:creationId xmlns:p14="http://schemas.microsoft.com/office/powerpoint/2010/main" val="1184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smtClean="0"/>
              <a:t>Entwicklung in Deutschland – bis Ende der 1990er Jahre (Hütte 2006)</a:t>
            </a:r>
            <a:endParaRPr lang="en-US" dirty="0"/>
          </a:p>
        </p:txBody>
      </p:sp>
      <p:sp>
        <p:nvSpPr>
          <p:cNvPr id="3" name="Inhaltsplatzhalter 2"/>
          <p:cNvSpPr>
            <a:spLocks noGrp="1"/>
          </p:cNvSpPr>
          <p:nvPr>
            <p:ph idx="1"/>
          </p:nvPr>
        </p:nvSpPr>
        <p:spPr/>
        <p:txBody>
          <a:bodyPr>
            <a:normAutofit/>
          </a:bodyPr>
          <a:lstStyle/>
          <a:p>
            <a:pPr marL="342900" indent="-342900">
              <a:buClr>
                <a:srgbClr val="669900"/>
              </a:buClr>
              <a:buFont typeface="Wingdings" pitchFamily="2" charset="2"/>
              <a:buChar char="§"/>
            </a:pPr>
            <a:r>
              <a:rPr lang="de-CH" sz="2000" dirty="0" smtClean="0"/>
              <a:t>Nutzerforschung in Bibliotheken in USA seit ca. 1930 – in Westdeutschland erst seit Ende der 1960iger Jahre</a:t>
            </a:r>
          </a:p>
          <a:p>
            <a:pPr marL="342900" indent="-342900">
              <a:buClr>
                <a:srgbClr val="669900"/>
              </a:buClr>
              <a:buFont typeface="Wingdings" pitchFamily="2" charset="2"/>
              <a:buChar char="§"/>
            </a:pPr>
            <a:r>
              <a:rPr lang="de-CH" sz="2000" dirty="0" smtClean="0"/>
              <a:t>Nur klassische Nutzerschulungen werden untersucht, aber dort schon viele inhaltliche und didaktische Mängel aufgedeckt.</a:t>
            </a:r>
          </a:p>
          <a:p>
            <a:pPr marL="342900" indent="-342900">
              <a:buClr>
                <a:srgbClr val="669900"/>
              </a:buClr>
              <a:buFont typeface="Wingdings" pitchFamily="2" charset="2"/>
              <a:buChar char="§"/>
            </a:pPr>
            <a:r>
              <a:rPr lang="de-CH" sz="2000" dirty="0" smtClean="0"/>
              <a:t>Schon 1979/80 werden studienfachbezogene, in die Lehrveranstaltungen integrierte Schulungsveranstaltungen empfohlen – Zusammenarbeit mit Fachreferenten</a:t>
            </a:r>
          </a:p>
          <a:p>
            <a:endParaRPr lang="de-CH" dirty="0" smtClean="0"/>
          </a:p>
          <a:p>
            <a:pPr>
              <a:buNone/>
            </a:pPr>
            <a:endParaRPr lang="de-CH" dirty="0" smtClean="0"/>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35</a:t>
            </a:fld>
            <a:endParaRPr lang="en-US"/>
          </a:p>
        </p:txBody>
      </p:sp>
    </p:spTree>
    <p:extLst>
      <p:ext uri="{BB962C8B-B14F-4D97-AF65-F5344CB8AC3E}">
        <p14:creationId xmlns:p14="http://schemas.microsoft.com/office/powerpoint/2010/main" val="287005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Entwicklung in Deutschland – ab Ende der 1990er Jahre (Hütte 2006)</a:t>
            </a:r>
            <a:endParaRPr lang="en-US" dirty="0"/>
          </a:p>
        </p:txBody>
      </p:sp>
      <p:sp>
        <p:nvSpPr>
          <p:cNvPr id="3" name="Inhaltsplatzhalter 2"/>
          <p:cNvSpPr>
            <a:spLocks noGrp="1"/>
          </p:cNvSpPr>
          <p:nvPr>
            <p:ph idx="1"/>
          </p:nvPr>
        </p:nvSpPr>
        <p:spPr/>
        <p:txBody>
          <a:bodyPr/>
          <a:lstStyle/>
          <a:p>
            <a:pPr marL="342900" indent="-342900">
              <a:buClr>
                <a:srgbClr val="669900"/>
              </a:buClr>
              <a:buFont typeface="Wingdings" pitchFamily="2" charset="2"/>
              <a:buChar char="§"/>
            </a:pPr>
            <a:r>
              <a:rPr lang="de-CH" sz="2000" dirty="0" smtClean="0"/>
              <a:t>Neue </a:t>
            </a:r>
            <a:r>
              <a:rPr lang="de-CH" sz="2000" dirty="0"/>
              <a:t>Initiativen aufgrund erhöhter Beratung und Betreuung</a:t>
            </a:r>
          </a:p>
          <a:p>
            <a:pPr marL="342900" indent="-342900">
              <a:buClr>
                <a:srgbClr val="669900"/>
              </a:buClr>
              <a:buFont typeface="Wingdings" pitchFamily="2" charset="2"/>
              <a:buChar char="§"/>
            </a:pPr>
            <a:r>
              <a:rPr lang="de-CH" sz="2000" dirty="0" smtClean="0"/>
              <a:t>Vereinfachte </a:t>
            </a:r>
            <a:r>
              <a:rPr lang="de-CH" sz="2000" dirty="0"/>
              <a:t>grafische Oberflächen vereinfachten zwar einige Aspekte der Informationssuche bei gleichzeitig steigender Komplexität und Anstieg der Informationsmenge</a:t>
            </a:r>
          </a:p>
          <a:p>
            <a:pPr marL="342900" indent="-342900">
              <a:buClr>
                <a:srgbClr val="669900"/>
              </a:buClr>
              <a:buFont typeface="Wingdings" pitchFamily="2" charset="2"/>
              <a:buChar char="§"/>
            </a:pPr>
            <a:r>
              <a:rPr lang="de-CH" sz="2000" dirty="0"/>
              <a:t>Schulungsangebote stiegen, waren jedoch objektorientiert (OPAC, Datenbanken)</a:t>
            </a:r>
          </a:p>
          <a:p>
            <a:pPr marL="342900" indent="-342900">
              <a:buClr>
                <a:srgbClr val="669900"/>
              </a:buClr>
              <a:buFont typeface="Wingdings" pitchFamily="2" charset="2"/>
              <a:buChar char="§"/>
            </a:pPr>
            <a:r>
              <a:rPr lang="de-CH" sz="2000" dirty="0"/>
              <a:t>Anfang bis Mitte der 1990er Jahre boten Informationsvermittlungsstellen (IVS) nicht nur Beratung an, sondern Recherchedienste in Literatur-, Patent- und Fachdatenbanken</a:t>
            </a:r>
            <a:endParaRPr lang="en-US" sz="2000" dirty="0"/>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36</a:t>
            </a:fld>
            <a:endParaRPr lang="en-US"/>
          </a:p>
        </p:txBody>
      </p:sp>
    </p:spTree>
    <p:extLst>
      <p:ext uri="{BB962C8B-B14F-4D97-AF65-F5344CB8AC3E}">
        <p14:creationId xmlns:p14="http://schemas.microsoft.com/office/powerpoint/2010/main" val="28812815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smtClean="0"/>
              <a:t>Von der Benutzerschulung zur Informationskompetenzvermittlung (Hütte 2006)</a:t>
            </a:r>
            <a:endParaRPr lang="en-US" dirty="0"/>
          </a:p>
        </p:txBody>
      </p:sp>
      <p:sp>
        <p:nvSpPr>
          <p:cNvPr id="3" name="Inhaltsplatzhalter 2"/>
          <p:cNvSpPr>
            <a:spLocks noGrp="1"/>
          </p:cNvSpPr>
          <p:nvPr>
            <p:ph idx="1"/>
          </p:nvPr>
        </p:nvSpPr>
        <p:spPr/>
        <p:txBody>
          <a:bodyPr>
            <a:noAutofit/>
          </a:bodyPr>
          <a:lstStyle/>
          <a:p>
            <a:pPr lvl="1">
              <a:buNone/>
            </a:pPr>
            <a:r>
              <a:rPr lang="de-CH" sz="2000" dirty="0" smtClean="0"/>
              <a:t>Vergleich: </a:t>
            </a:r>
          </a:p>
          <a:p>
            <a:pPr lvl="2"/>
            <a:r>
              <a:rPr lang="de-CH" sz="1800" dirty="0" smtClean="0"/>
              <a:t>Konzept der IL Vermittlung in USA (aber auch UK, Australien, Skandinavien) seit Mitte der 1970er Jahre</a:t>
            </a:r>
          </a:p>
          <a:p>
            <a:pPr lvl="2"/>
            <a:r>
              <a:rPr lang="de-CH" sz="1800" dirty="0" smtClean="0"/>
              <a:t>Konzepte zur  Vermittlung von Informationskompetenz im deutschsprachigen Raum erst seit Ende der 1990er Jahre verstärkt aufgenommen</a:t>
            </a:r>
          </a:p>
          <a:p>
            <a:pPr lvl="1">
              <a:buNone/>
            </a:pPr>
            <a:r>
              <a:rPr lang="de-CH" sz="2000" dirty="0" smtClean="0"/>
              <a:t>Warum diese Verzögerung?</a:t>
            </a:r>
          </a:p>
          <a:p>
            <a:pPr lvl="2"/>
            <a:r>
              <a:rPr lang="de-CH" sz="1800" dirty="0" smtClean="0"/>
              <a:t>DFG Empfehlungen kamen von aussen, Notwendigkeit wurde von Bibliothekaren erst später selbst erkannt</a:t>
            </a:r>
          </a:p>
          <a:p>
            <a:pPr lvl="2"/>
            <a:r>
              <a:rPr lang="de-CH" sz="1800" dirty="0" smtClean="0"/>
              <a:t>Schub durch </a:t>
            </a:r>
            <a:r>
              <a:rPr lang="de-CH" sz="1800" dirty="0" err="1" smtClean="0"/>
              <a:t>SteFI</a:t>
            </a:r>
            <a:r>
              <a:rPr lang="de-CH" sz="1800" dirty="0" smtClean="0"/>
              <a:t>-Studie (Bundesministerium für Bildung, Wissenschaft und Forschung 2001). Ergebnisse: IK bei Studierenden und Lehrenden unzureichend, keine verbindliche curriculare Verankerung der Schlüsselkompetenz &gt; ähnlich schlechtes Bild wie PISA Studie</a:t>
            </a:r>
            <a:endParaRPr lang="en-US" sz="1800" dirty="0"/>
          </a:p>
          <a:p>
            <a:pPr lvl="2"/>
            <a:r>
              <a:rPr lang="de-CH" sz="1800" dirty="0" smtClean="0"/>
              <a:t>zeitliche Verzögerung USA und De von ca. 10 Jahren</a:t>
            </a:r>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37</a:t>
            </a:fld>
            <a:endParaRPr lang="en-US"/>
          </a:p>
        </p:txBody>
      </p:sp>
    </p:spTree>
    <p:extLst>
      <p:ext uri="{BB962C8B-B14F-4D97-AF65-F5344CB8AC3E}">
        <p14:creationId xmlns:p14="http://schemas.microsoft.com/office/powerpoint/2010/main" val="112264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smtClean="0"/>
              <a:t>Benutzerschulung vs. Vermittlung von IK (Hütte 2006, S. 141)</a:t>
            </a:r>
            <a:endParaRPr lang="en-US" dirty="0"/>
          </a:p>
        </p:txBody>
      </p:sp>
      <p:pic>
        <p:nvPicPr>
          <p:cNvPr id="5" name="Inhaltsplatzhalter 4" descr="Benutzerschulung IK.jpg"/>
          <p:cNvPicPr>
            <a:picLocks noGrp="1" noChangeAspect="1"/>
          </p:cNvPicPr>
          <p:nvPr>
            <p:ph idx="1"/>
          </p:nvPr>
        </p:nvPicPr>
        <p:blipFill>
          <a:blip r:embed="rId2"/>
          <a:stretch>
            <a:fillRect/>
          </a:stretch>
        </p:blipFill>
        <p:spPr>
          <a:xfrm>
            <a:off x="457200" y="1844824"/>
            <a:ext cx="8229600" cy="2636288"/>
          </a:xfrm>
        </p:spPr>
      </p:pic>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38</a:t>
            </a:fld>
            <a:endParaRPr lang="en-US"/>
          </a:p>
        </p:txBody>
      </p:sp>
    </p:spTree>
    <p:extLst>
      <p:ext uri="{BB962C8B-B14F-4D97-AF65-F5344CB8AC3E}">
        <p14:creationId xmlns:p14="http://schemas.microsoft.com/office/powerpoint/2010/main" val="11013591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smtClean="0"/>
              <a:t>Die bibliothekarische Situation in der Schweiz (</a:t>
            </a:r>
            <a:r>
              <a:rPr lang="de-CH" dirty="0" err="1" smtClean="0"/>
              <a:t>Bättig</a:t>
            </a:r>
            <a:r>
              <a:rPr lang="de-CH" dirty="0" smtClean="0"/>
              <a:t> 2005)</a:t>
            </a:r>
            <a:endParaRPr lang="en-US" dirty="0"/>
          </a:p>
        </p:txBody>
      </p:sp>
      <p:sp>
        <p:nvSpPr>
          <p:cNvPr id="3" name="Inhaltsplatzhalter 2"/>
          <p:cNvSpPr>
            <a:spLocks noGrp="1"/>
          </p:cNvSpPr>
          <p:nvPr>
            <p:ph idx="1"/>
          </p:nvPr>
        </p:nvSpPr>
        <p:spPr/>
        <p:txBody>
          <a:bodyPr/>
          <a:lstStyle/>
          <a:p>
            <a:pPr lvl="1"/>
            <a:r>
              <a:rPr lang="de-CH" dirty="0" smtClean="0"/>
              <a:t>Föderalistisch geregeltes Bibliothekswesen</a:t>
            </a:r>
          </a:p>
          <a:p>
            <a:pPr lvl="1"/>
            <a:r>
              <a:rPr lang="de-CH" dirty="0" smtClean="0"/>
              <a:t>Zwei Verbünde auf Hochschulebene: RERO (</a:t>
            </a:r>
            <a:r>
              <a:rPr lang="de-CH" dirty="0" err="1" smtClean="0"/>
              <a:t>Réseau</a:t>
            </a:r>
            <a:r>
              <a:rPr lang="de-CH" dirty="0" smtClean="0"/>
              <a:t> </a:t>
            </a:r>
            <a:r>
              <a:rPr lang="de-CH" dirty="0" err="1" smtClean="0"/>
              <a:t>Romande</a:t>
            </a:r>
            <a:r>
              <a:rPr lang="de-CH" dirty="0" smtClean="0"/>
              <a:t>) und IDS (Informationsverbund Deutschschweiz)</a:t>
            </a:r>
          </a:p>
          <a:p>
            <a:pPr lvl="1"/>
            <a:r>
              <a:rPr lang="de-CH" dirty="0" smtClean="0"/>
              <a:t>Vielfältige Trägerschaften (Vereine, Stiftungen), drei vom Bund finanzierte: Bibliothek ETH Zürich und Lausanne und Landesbibliothek</a:t>
            </a:r>
          </a:p>
          <a:p>
            <a:pPr lvl="1"/>
            <a:r>
              <a:rPr lang="de-CH" dirty="0" smtClean="0"/>
              <a:t>Insgesamt geringe personelle Ressourcen</a:t>
            </a:r>
          </a:p>
          <a:p>
            <a:pPr lvl="1"/>
            <a:endParaRPr lang="de-CH" dirty="0"/>
          </a:p>
          <a:p>
            <a:pPr lvl="1">
              <a:buFont typeface="Wingdings" charset="0"/>
              <a:buChar char="à"/>
            </a:pPr>
            <a:r>
              <a:rPr lang="de-DE" b="1" i="1" dirty="0" smtClean="0"/>
              <a:t>Intracurriculare </a:t>
            </a:r>
            <a:r>
              <a:rPr lang="de-DE" b="1" i="1" dirty="0"/>
              <a:t>Förderung von Informationskompetenz nach wie vor sehr unterschiedlich </a:t>
            </a:r>
            <a:r>
              <a:rPr lang="de-CH" b="1" i="1" dirty="0" smtClean="0"/>
              <a:t> </a:t>
            </a:r>
            <a:endParaRPr lang="de-CH" b="1" i="1" dirty="0"/>
          </a:p>
          <a:p>
            <a:pPr lvl="1">
              <a:buFont typeface="Wingdings" charset="0"/>
              <a:buChar char="à"/>
            </a:pPr>
            <a:endParaRPr lang="de-CH" dirty="0" smtClean="0"/>
          </a:p>
          <a:p>
            <a:pPr lvl="1"/>
            <a:endParaRPr lang="en-US" dirty="0"/>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39</a:t>
            </a:fld>
            <a:endParaRPr lang="en-US"/>
          </a:p>
        </p:txBody>
      </p:sp>
    </p:spTree>
    <p:extLst>
      <p:ext uri="{BB962C8B-B14F-4D97-AF65-F5344CB8AC3E}">
        <p14:creationId xmlns:p14="http://schemas.microsoft.com/office/powerpoint/2010/main" val="150153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Vorstellungsrunde</a:t>
            </a:r>
            <a:endParaRPr lang="de-DE" dirty="0"/>
          </a:p>
        </p:txBody>
      </p:sp>
      <p:sp>
        <p:nvSpPr>
          <p:cNvPr id="3" name="Inhaltsplatzhalter 2"/>
          <p:cNvSpPr>
            <a:spLocks noGrp="1"/>
          </p:cNvSpPr>
          <p:nvPr>
            <p:ph idx="1"/>
          </p:nvPr>
        </p:nvSpPr>
        <p:spPr/>
        <p:txBody>
          <a:bodyPr/>
          <a:lstStyle/>
          <a:p>
            <a:r>
              <a:rPr lang="de-CH" sz="1600" b="1" dirty="0" smtClean="0"/>
              <a:t>Ausbildung</a:t>
            </a:r>
          </a:p>
          <a:p>
            <a:r>
              <a:rPr lang="de-CH" sz="1600" dirty="0" smtClean="0"/>
              <a:t>Informations- und Dokumentationsspezialistin FH</a:t>
            </a:r>
          </a:p>
          <a:p>
            <a:r>
              <a:rPr lang="de-CH" sz="1600" dirty="0" smtClean="0"/>
              <a:t>Master </a:t>
            </a:r>
            <a:r>
              <a:rPr lang="de-CH" sz="1600" dirty="0" err="1" smtClean="0"/>
              <a:t>of</a:t>
            </a:r>
            <a:r>
              <a:rPr lang="de-CH" sz="1600" dirty="0" smtClean="0"/>
              <a:t> Science in Information Science</a:t>
            </a:r>
          </a:p>
          <a:p>
            <a:r>
              <a:rPr lang="de-CH" sz="1600" dirty="0" smtClean="0"/>
              <a:t>CAS in Hochschuldidaktik</a:t>
            </a:r>
          </a:p>
          <a:p>
            <a:endParaRPr lang="de-CH" sz="1600" dirty="0" smtClean="0"/>
          </a:p>
          <a:p>
            <a:r>
              <a:rPr lang="de-CH" sz="1600" b="1" dirty="0" smtClean="0"/>
              <a:t>Heute</a:t>
            </a:r>
          </a:p>
          <a:p>
            <a:r>
              <a:rPr lang="de-CH" sz="1600" dirty="0" smtClean="0"/>
              <a:t>Mitarbeiterin Digitaler Datenerhalt ETH-Bibliothek</a:t>
            </a:r>
          </a:p>
          <a:p>
            <a:r>
              <a:rPr lang="de-CH" sz="1600" dirty="0" smtClean="0"/>
              <a:t>Lehrbeauftragte für Informationskompetenz im MAS Information Science der HTW Chur</a:t>
            </a:r>
          </a:p>
          <a:p>
            <a:r>
              <a:rPr lang="de-CH" sz="1600" dirty="0" smtClean="0"/>
              <a:t>Kursreferentin für Informations- und Recherchekompetenz beim SAB, BIS und SBVV</a:t>
            </a:r>
          </a:p>
          <a:p>
            <a:endParaRPr lang="de-CH" sz="1600" dirty="0"/>
          </a:p>
          <a:p>
            <a:r>
              <a:rPr lang="de-CH" sz="1600" b="1" dirty="0" smtClean="0"/>
              <a:t>Früher </a:t>
            </a:r>
          </a:p>
          <a:p>
            <a:r>
              <a:rPr lang="de-CH" sz="1600" dirty="0" smtClean="0"/>
              <a:t>2012-2014 Leitung Koordinationsstelle </a:t>
            </a:r>
            <a:r>
              <a:rPr lang="de-CH" sz="1600" dirty="0" err="1" smtClean="0"/>
              <a:t>e</a:t>
            </a:r>
            <a:r>
              <a:rPr lang="de-CH" sz="1600" err="1" smtClean="0"/>
              <a:t>-</a:t>
            </a:r>
            <a:r>
              <a:rPr lang="de-CH" sz="1600" smtClean="0"/>
              <a:t>lib.ch</a:t>
            </a:r>
          </a:p>
          <a:p>
            <a:r>
              <a:rPr lang="de-CH" sz="1600" dirty="0" smtClean="0"/>
              <a:t>2006-2012 Wissenschaftliche Mitarbeiterin und Bibliothekarin an der HTW Chur</a:t>
            </a:r>
          </a:p>
          <a:p>
            <a:r>
              <a:rPr lang="de-CH" sz="1600" dirty="0" smtClean="0"/>
              <a:t>2008-2011 Mitarbeiterin im </a:t>
            </a:r>
            <a:r>
              <a:rPr lang="de-CH" sz="1600" dirty="0" err="1" smtClean="0"/>
              <a:t>e</a:t>
            </a:r>
            <a:r>
              <a:rPr lang="de-CH" sz="1600" dirty="0" smtClean="0"/>
              <a:t>-</a:t>
            </a:r>
            <a:r>
              <a:rPr lang="de-CH" sz="1600" dirty="0" err="1" smtClean="0"/>
              <a:t>lib.ch</a:t>
            </a:r>
            <a:r>
              <a:rPr lang="de-CH" sz="1600" dirty="0" smtClean="0"/>
              <a:t>-Projekt „Informationskompetenz an Schweizer Hochschulen“</a:t>
            </a:r>
          </a:p>
          <a:p>
            <a:endParaRPr lang="de-CH" sz="1600" dirty="0" smtClean="0"/>
          </a:p>
          <a:p>
            <a:endParaRPr lang="de-CH" sz="1600"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4</a:t>
            </a:fld>
            <a:endParaRPr lang="en-US"/>
          </a:p>
        </p:txBody>
      </p:sp>
      <p:pic>
        <p:nvPicPr>
          <p:cNvPr id="6" name="Bild 5" descr="Boeller_Nadja.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892" y="447774"/>
            <a:ext cx="1987484" cy="2981226"/>
          </a:xfrm>
          <a:prstGeom prst="rect">
            <a:avLst/>
          </a:prstGeom>
        </p:spPr>
      </p:pic>
    </p:spTree>
    <p:extLst>
      <p:ext uri="{BB962C8B-B14F-4D97-AF65-F5344CB8AC3E}">
        <p14:creationId xmlns:p14="http://schemas.microsoft.com/office/powerpoint/2010/main" val="18904916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Entwicklung von IK in der Schweiz</a:t>
            </a:r>
            <a:endParaRPr lang="en-US" dirty="0"/>
          </a:p>
        </p:txBody>
      </p:sp>
      <p:sp>
        <p:nvSpPr>
          <p:cNvPr id="3" name="Inhaltsplatzhalter 2"/>
          <p:cNvSpPr>
            <a:spLocks noGrp="1"/>
          </p:cNvSpPr>
          <p:nvPr>
            <p:ph idx="1"/>
          </p:nvPr>
        </p:nvSpPr>
        <p:spPr>
          <a:xfrm>
            <a:off x="457200" y="1268760"/>
            <a:ext cx="8229600" cy="4525963"/>
          </a:xfrm>
        </p:spPr>
        <p:txBody>
          <a:bodyPr>
            <a:normAutofit lnSpcReduction="10000"/>
          </a:bodyPr>
          <a:lstStyle/>
          <a:p>
            <a:pPr lvl="1">
              <a:buNone/>
            </a:pPr>
            <a:r>
              <a:rPr lang="de-CH" b="1" dirty="0" smtClean="0"/>
              <a:t>Ähnlich wie in Deutschland – mehr Inselinitiativen – wenig dokumentiert </a:t>
            </a:r>
            <a:r>
              <a:rPr lang="de-CH" dirty="0" smtClean="0"/>
              <a:t>(</a:t>
            </a:r>
            <a:r>
              <a:rPr lang="de-CH" dirty="0" err="1" smtClean="0"/>
              <a:t>Bättig</a:t>
            </a:r>
            <a:r>
              <a:rPr lang="de-CH" dirty="0" smtClean="0"/>
              <a:t> 2005)</a:t>
            </a:r>
            <a:r>
              <a:rPr lang="de-CH" b="1" dirty="0" smtClean="0"/>
              <a:t>:</a:t>
            </a:r>
          </a:p>
          <a:p>
            <a:pPr lvl="2"/>
            <a:r>
              <a:rPr lang="de-CH" dirty="0" smtClean="0"/>
              <a:t>1999 Tagung der Kantons- und Universitätsbibliothek, Zentrum Neue Technologien und Unterricht und Weiterbildungsstelle der Universität Freiburg: „Ausbildung mit neuer Informationskompetenz“</a:t>
            </a:r>
          </a:p>
          <a:p>
            <a:pPr lvl="2"/>
            <a:r>
              <a:rPr lang="de-CH" dirty="0" smtClean="0"/>
              <a:t>2001 Hauptbibliothek </a:t>
            </a:r>
            <a:r>
              <a:rPr lang="de-CH" dirty="0" err="1" smtClean="0"/>
              <a:t>Irchel</a:t>
            </a:r>
            <a:r>
              <a:rPr lang="de-CH" dirty="0" smtClean="0"/>
              <a:t>, Universität Zürich: Erklärung eines Paradigmenwechsels</a:t>
            </a:r>
          </a:p>
          <a:p>
            <a:pPr lvl="2"/>
            <a:r>
              <a:rPr lang="de-CH" dirty="0" smtClean="0"/>
              <a:t>2003 FH Rapperswil Jahresversammlung der Fachhochschulbibliotheken</a:t>
            </a:r>
          </a:p>
          <a:p>
            <a:pPr lvl="2"/>
            <a:r>
              <a:rPr lang="de-CH" dirty="0" smtClean="0"/>
              <a:t>2009 Tagung Lernende Bibliothek zum Thema </a:t>
            </a:r>
            <a:r>
              <a:rPr lang="de-CH" dirty="0" err="1" smtClean="0"/>
              <a:t>Plagiarismus</a:t>
            </a:r>
            <a:endParaRPr lang="de-CH" dirty="0" smtClean="0"/>
          </a:p>
          <a:p>
            <a:pPr lvl="2"/>
            <a:r>
              <a:rPr lang="de-CH" dirty="0" smtClean="0"/>
              <a:t>Thematisierung der Thematik an verschiedenen BIS-Kongressen (seit 2007)</a:t>
            </a:r>
            <a:endParaRPr lang="de-CH" dirty="0"/>
          </a:p>
          <a:p>
            <a:pPr lvl="2"/>
            <a:endParaRPr lang="de-CH" dirty="0" smtClean="0"/>
          </a:p>
          <a:p>
            <a:pPr lvl="2"/>
            <a:endParaRPr lang="de-CH" dirty="0" smtClean="0"/>
          </a:p>
          <a:p>
            <a:pPr lvl="1">
              <a:buNone/>
            </a:pPr>
            <a:r>
              <a:rPr lang="de-CH" b="1" dirty="0" smtClean="0"/>
              <a:t>Aktuell</a:t>
            </a:r>
          </a:p>
          <a:p>
            <a:pPr lvl="2"/>
            <a:r>
              <a:rPr lang="de-CH" dirty="0" smtClean="0"/>
              <a:t>Hochschulbibliotheken Verein Arbeitsgruppe IK (seit 2005) http://www.infoliteracy.ch/ </a:t>
            </a:r>
            <a:endParaRPr lang="de-CH" dirty="0" smtClean="0">
              <a:solidFill>
                <a:srgbClr val="FF0000"/>
              </a:solidFill>
            </a:endParaRPr>
          </a:p>
          <a:p>
            <a:pPr lvl="2"/>
            <a:r>
              <a:rPr lang="de-CH" dirty="0" smtClean="0"/>
              <a:t>Gesamtschweizerisches Projekt </a:t>
            </a:r>
            <a:r>
              <a:rPr lang="de-CH" dirty="0" err="1"/>
              <a:t>e</a:t>
            </a:r>
            <a:r>
              <a:rPr lang="de-CH" dirty="0" err="1" smtClean="0"/>
              <a:t>-lib.ch</a:t>
            </a:r>
            <a:r>
              <a:rPr lang="de-CH" dirty="0" smtClean="0"/>
              <a:t> „Informationskompetenz an Schweizer Hochschulen“ 2008-2011</a:t>
            </a:r>
            <a:endParaRPr lang="en-US" dirty="0"/>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40</a:t>
            </a:fld>
            <a:endParaRPr lang="en-US"/>
          </a:p>
        </p:txBody>
      </p:sp>
    </p:spTree>
    <p:extLst>
      <p:ext uri="{BB962C8B-B14F-4D97-AF65-F5344CB8AC3E}">
        <p14:creationId xmlns:p14="http://schemas.microsoft.com/office/powerpoint/2010/main" val="413299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3"/>
          <p:cNvSpPr>
            <a:spLocks noGrp="1"/>
          </p:cNvSpPr>
          <p:nvPr>
            <p:ph type="title"/>
          </p:nvPr>
        </p:nvSpPr>
        <p:spPr/>
        <p:txBody>
          <a:bodyPr/>
          <a:lstStyle/>
          <a:p>
            <a:r>
              <a:rPr lang="de-DE" smtClean="0">
                <a:latin typeface="Arial" charset="0"/>
              </a:rPr>
              <a:t>Sind Sie informationskompetent?</a:t>
            </a:r>
          </a:p>
        </p:txBody>
      </p:sp>
      <p:sp>
        <p:nvSpPr>
          <p:cNvPr id="41987" name="Inhaltsplatzhalter 4"/>
          <p:cNvSpPr>
            <a:spLocks noGrp="1"/>
          </p:cNvSpPr>
          <p:nvPr>
            <p:ph idx="1"/>
          </p:nvPr>
        </p:nvSpPr>
        <p:spPr/>
        <p:txBody>
          <a:bodyPr/>
          <a:lstStyle/>
          <a:p>
            <a:pPr lvl="1">
              <a:buFont typeface="Wingdings" charset="2"/>
              <a:buNone/>
            </a:pPr>
            <a:r>
              <a:rPr lang="de-DE" sz="1500" b="1" dirty="0" smtClean="0">
                <a:latin typeface="Arial" charset="0"/>
              </a:rPr>
              <a:t>Die informationskompetente Person</a:t>
            </a:r>
          </a:p>
          <a:p>
            <a:pPr lvl="1">
              <a:buFont typeface="Wingdings" charset="2"/>
              <a:buNone/>
            </a:pPr>
            <a:endParaRPr lang="de-DE" sz="1500" b="1" dirty="0" smtClean="0">
              <a:latin typeface="Arial" charset="0"/>
            </a:endParaRPr>
          </a:p>
          <a:p>
            <a:pPr lvl="1"/>
            <a:r>
              <a:rPr lang="de-DE" sz="2000" dirty="0" smtClean="0">
                <a:latin typeface="Arial" charset="0"/>
              </a:rPr>
              <a:t>erkennt den Bedarf an Information und bestimmt die Art und das </a:t>
            </a:r>
            <a:r>
              <a:rPr lang="de-DE" sz="2000" dirty="0" err="1" smtClean="0">
                <a:latin typeface="Arial" charset="0"/>
              </a:rPr>
              <a:t>Ausmass</a:t>
            </a:r>
            <a:r>
              <a:rPr lang="de-DE" sz="2000" dirty="0" smtClean="0">
                <a:latin typeface="Arial" charset="0"/>
              </a:rPr>
              <a:t> des Informationsbedarfs</a:t>
            </a:r>
            <a:r>
              <a:rPr lang="de-DE" sz="1800" dirty="0" smtClean="0">
                <a:latin typeface="Arial" charset="0"/>
              </a:rPr>
              <a:t> </a:t>
            </a:r>
          </a:p>
          <a:p>
            <a:pPr lvl="1"/>
            <a:r>
              <a:rPr lang="de-DE" sz="2000" dirty="0" smtClean="0">
                <a:latin typeface="Arial" charset="0"/>
              </a:rPr>
              <a:t>findet die gesuchte Information effektiv und effizient</a:t>
            </a:r>
          </a:p>
          <a:p>
            <a:pPr lvl="1"/>
            <a:r>
              <a:rPr lang="de-DE" sz="2000" dirty="0" smtClean="0">
                <a:latin typeface="Arial" charset="0"/>
              </a:rPr>
              <a:t>bewertet die Informationen und das Vorgehen zur Informationsbeschaffung kritisch</a:t>
            </a:r>
          </a:p>
          <a:p>
            <a:pPr lvl="1"/>
            <a:r>
              <a:rPr lang="de-DE" sz="2000" dirty="0" smtClean="0">
                <a:latin typeface="Arial" charset="0"/>
              </a:rPr>
              <a:t>verwaltet die gesammelten oder erzeugten Informationen und teilt diese mit andern</a:t>
            </a:r>
          </a:p>
          <a:p>
            <a:pPr lvl="1"/>
            <a:r>
              <a:rPr lang="de-DE" sz="2000" dirty="0" smtClean="0">
                <a:latin typeface="Arial" charset="0"/>
              </a:rPr>
              <a:t>verwendet bestehende und neue Informationen um ein spezifisches Ziel zu erreichen</a:t>
            </a:r>
          </a:p>
          <a:p>
            <a:pPr lvl="1"/>
            <a:r>
              <a:rPr lang="de-DE" sz="2000" dirty="0" smtClean="0">
                <a:latin typeface="Arial" charset="0"/>
              </a:rPr>
              <a:t>handelt als verantwortliches Mitglied der Informationsgesellschaft</a:t>
            </a:r>
            <a:endParaRPr lang="de-DE" sz="1800" dirty="0" smtClean="0">
              <a:latin typeface="Arial" charset="0"/>
            </a:endParaRPr>
          </a:p>
        </p:txBody>
      </p:sp>
      <p:sp>
        <p:nvSpPr>
          <p:cNvPr id="41988" name="Foliennummernplatzhalter 2"/>
          <p:cNvSpPr>
            <a:spLocks noGrp="1"/>
          </p:cNvSpPr>
          <p:nvPr>
            <p:ph type="sldNum" sz="quarter" idx="10"/>
          </p:nvPr>
        </p:nvSpPr>
        <p:spPr>
          <a:noFill/>
        </p:spPr>
        <p:txBody>
          <a:bodyPr/>
          <a:lstStyle/>
          <a:p>
            <a:r>
              <a:rPr lang="en-US" smtClean="0"/>
              <a:t>Seite </a:t>
            </a:r>
            <a:fld id="{F71CC40D-3620-F94E-93B4-463C2C060BAF}" type="slidenum">
              <a:rPr lang="en-US" smtClean="0"/>
              <a:pPr/>
              <a:t>41</a:t>
            </a:fld>
            <a:endParaRPr lang="en-US" smtClean="0"/>
          </a:p>
        </p:txBody>
      </p:sp>
      <p:sp>
        <p:nvSpPr>
          <p:cNvPr id="41989" name="Text Box 15"/>
          <p:cNvSpPr txBox="1">
            <a:spLocks noChangeArrowheads="1"/>
          </p:cNvSpPr>
          <p:nvPr/>
        </p:nvSpPr>
        <p:spPr bwMode="auto">
          <a:xfrm>
            <a:off x="4648200" y="6172200"/>
            <a:ext cx="4117975" cy="246063"/>
          </a:xfrm>
          <a:prstGeom prst="rect">
            <a:avLst/>
          </a:prstGeom>
          <a:noFill/>
          <a:ln w="9525">
            <a:noFill/>
            <a:miter lim="800000"/>
            <a:headEnd/>
            <a:tailEnd/>
          </a:ln>
        </p:spPr>
        <p:txBody>
          <a:bodyPr wrap="none">
            <a:prstTxWarp prst="textNoShape">
              <a:avLst/>
            </a:prstTxWarp>
            <a:spAutoFit/>
          </a:bodyPr>
          <a:lstStyle/>
          <a:p>
            <a:r>
              <a:rPr lang="de-CH" sz="1000">
                <a:solidFill>
                  <a:srgbClr val="669900"/>
                </a:solidFill>
                <a:latin typeface="Verdana" charset="0"/>
              </a:rPr>
              <a:t>[E-lib.ch Informationskompetenz an Schweizer Hochschulen]</a:t>
            </a:r>
          </a:p>
        </p:txBody>
      </p:sp>
    </p:spTree>
    <p:extLst>
      <p:ext uri="{BB962C8B-B14F-4D97-AF65-F5344CB8AC3E}">
        <p14:creationId xmlns:p14="http://schemas.microsoft.com/office/powerpoint/2010/main" val="13219695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Wer ist für die Förderung von IK verantwortlich?</a:t>
            </a:r>
            <a:endParaRPr lang="de-DE" dirty="0"/>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42</a:t>
            </a:fld>
            <a:endParaRPr lang="en-US"/>
          </a:p>
        </p:txBody>
      </p:sp>
      <p:pic>
        <p:nvPicPr>
          <p:cNvPr id="5" name="Inhaltsplatzhalter 4" descr="Bildschirmfoto 2010-08-27 um 15.02.46.png"/>
          <p:cNvPicPr>
            <a:picLocks noChangeAspect="1"/>
          </p:cNvPicPr>
          <p:nvPr/>
        </p:nvPicPr>
        <p:blipFill>
          <a:blip r:embed="rId3"/>
          <a:srcRect t="-12785" b="-12785"/>
          <a:stretch>
            <a:fillRect/>
          </a:stretch>
        </p:blipFill>
        <p:spPr bwMode="auto">
          <a:xfrm>
            <a:off x="381000" y="1341437"/>
            <a:ext cx="8229600" cy="4525963"/>
          </a:xfrm>
          <a:prstGeom prst="rect">
            <a:avLst/>
          </a:prstGeom>
          <a:noFill/>
          <a:ln w="9525">
            <a:noFill/>
            <a:miter lim="800000"/>
            <a:headEnd/>
            <a:tailEnd/>
          </a:ln>
        </p:spPr>
      </p:pic>
    </p:spTree>
    <p:extLst>
      <p:ext uri="{BB962C8B-B14F-4D97-AF65-F5344CB8AC3E}">
        <p14:creationId xmlns:p14="http://schemas.microsoft.com/office/powerpoint/2010/main" val="18000854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p:txBody>
          <a:bodyPr/>
          <a:lstStyle/>
          <a:p>
            <a:r>
              <a:rPr lang="de-CH" smtClean="0"/>
              <a:t>Digitale Avantgarde, Digitaler Mainstream, Digitale Nachzügler – was kennzeichnet sie aus?</a:t>
            </a:r>
            <a:endParaRPr lang="en-US" smtClean="0"/>
          </a:p>
        </p:txBody>
      </p:sp>
      <p:graphicFrame>
        <p:nvGraphicFramePr>
          <p:cNvPr id="5" name="Inhaltsplatzhalter 4"/>
          <p:cNvGraphicFramePr>
            <a:graphicFrameLocks noGrp="1"/>
          </p:cNvGraphicFramePr>
          <p:nvPr>
            <p:ph idx="1"/>
          </p:nvPr>
        </p:nvGraphicFramePr>
        <p:xfrm>
          <a:off x="457200" y="1600200"/>
          <a:ext cx="8229600" cy="4394200"/>
        </p:xfrm>
        <a:graphic>
          <a:graphicData uri="http://schemas.openxmlformats.org/drawingml/2006/table">
            <a:tbl>
              <a:tblPr firstRow="1" bandRow="1">
                <a:tableStyleId>{775DCB02-9BB8-47FD-8907-85C794F793BA}</a:tableStyleId>
              </a:tblPr>
              <a:tblGrid>
                <a:gridCol w="2743200"/>
                <a:gridCol w="2743200"/>
                <a:gridCol w="2743200"/>
              </a:tblGrid>
              <a:tr h="370840">
                <a:tc>
                  <a:txBody>
                    <a:bodyPr/>
                    <a:lstStyle/>
                    <a:p>
                      <a:r>
                        <a:rPr lang="de-CH" dirty="0" smtClean="0"/>
                        <a:t>Digitale Avantgarde</a:t>
                      </a:r>
                      <a:endParaRPr lang="en-US" dirty="0"/>
                    </a:p>
                  </a:txBody>
                  <a:tcPr>
                    <a:solidFill>
                      <a:srgbClr val="669900"/>
                    </a:solidFill>
                  </a:tcPr>
                </a:tc>
                <a:tc>
                  <a:txBody>
                    <a:bodyPr/>
                    <a:lstStyle/>
                    <a:p>
                      <a:r>
                        <a:rPr lang="de-CH" dirty="0" smtClean="0"/>
                        <a:t>Digitaler Mainstream</a:t>
                      </a:r>
                      <a:endParaRPr lang="en-US" dirty="0"/>
                    </a:p>
                  </a:txBody>
                  <a:tcPr>
                    <a:solidFill>
                      <a:srgbClr val="669900"/>
                    </a:solidFill>
                  </a:tcPr>
                </a:tc>
                <a:tc>
                  <a:txBody>
                    <a:bodyPr/>
                    <a:lstStyle/>
                    <a:p>
                      <a:r>
                        <a:rPr lang="de-CH" dirty="0" smtClean="0"/>
                        <a:t>Digitale Nachzügler</a:t>
                      </a:r>
                      <a:endParaRPr lang="en-US" dirty="0"/>
                    </a:p>
                  </a:txBody>
                  <a:tcPr>
                    <a:solidFill>
                      <a:srgbClr val="669900"/>
                    </a:solidFill>
                  </a:tcPr>
                </a:tc>
              </a:tr>
              <a:tr h="370840">
                <a:tc>
                  <a:txBody>
                    <a:bodyPr/>
                    <a:lstStyle/>
                    <a:p>
                      <a:pPr algn="l"/>
                      <a:r>
                        <a:rPr lang="de-CH" sz="1600" dirty="0" smtClean="0"/>
                        <a:t> Ø 34</a:t>
                      </a:r>
                      <a:r>
                        <a:rPr lang="de-CH" sz="1600" baseline="0" dirty="0" smtClean="0"/>
                        <a:t> Jahre; 41% unter 30 Jahren </a:t>
                      </a:r>
                      <a:endParaRPr lang="en-US" sz="1600" dirty="0"/>
                    </a:p>
                  </a:txBody>
                  <a:tcPr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600" kern="1200" dirty="0" smtClean="0">
                          <a:solidFill>
                            <a:schemeClr val="dk1"/>
                          </a:solidFill>
                          <a:latin typeface="+mn-lt"/>
                          <a:ea typeface="+mn-ea"/>
                          <a:cs typeface="+mn-cs"/>
                        </a:rPr>
                        <a:t>Ø 37 Jahre; 38% unter 30 Jahre, 20% über 50 Jahre</a:t>
                      </a:r>
                      <a:endParaRPr lang="en-US" sz="1600" kern="1200" dirty="0" smtClean="0">
                        <a:solidFill>
                          <a:schemeClr val="dk1"/>
                        </a:solidFill>
                        <a:latin typeface="+mn-lt"/>
                        <a:ea typeface="+mn-ea"/>
                        <a:cs typeface="+mn-cs"/>
                      </a:endParaRPr>
                    </a:p>
                  </a:txBody>
                  <a:tcPr anchor="ctr">
                    <a:solidFill>
                      <a:schemeClr val="bg1">
                        <a:lumMod val="95000"/>
                      </a:schemeClr>
                    </a:solidFill>
                  </a:tcPr>
                </a:tc>
                <a:tc>
                  <a:txBody>
                    <a:bodyPr/>
                    <a:lstStyle/>
                    <a:p>
                      <a:pPr algn="l"/>
                      <a:r>
                        <a:rPr lang="de-CH" sz="1600" dirty="0" smtClean="0"/>
                        <a:t>Ø 43 Jahren; 33% älter als 50</a:t>
                      </a:r>
                      <a:r>
                        <a:rPr lang="de-CH" sz="1600" baseline="0" dirty="0" smtClean="0"/>
                        <a:t> Jahre</a:t>
                      </a:r>
                      <a:endParaRPr lang="en-US" sz="1600" dirty="0"/>
                    </a:p>
                  </a:txBody>
                  <a:tcPr anchor="ctr">
                    <a:solidFill>
                      <a:schemeClr val="bg1">
                        <a:lumMod val="95000"/>
                      </a:schemeClr>
                    </a:solidFill>
                  </a:tcPr>
                </a:tc>
              </a:tr>
              <a:tr h="370840">
                <a:tc>
                  <a:txBody>
                    <a:bodyPr/>
                    <a:lstStyle/>
                    <a:p>
                      <a:pPr algn="l"/>
                      <a:r>
                        <a:rPr lang="de-CH" sz="1600" baseline="0" dirty="0" smtClean="0"/>
                        <a:t>mehr Männer als Frauen</a:t>
                      </a:r>
                      <a:endParaRPr lang="en-US" sz="1600" dirty="0"/>
                    </a:p>
                  </a:txBody>
                  <a:tcPr anchor="ctr">
                    <a:solidFill>
                      <a:schemeClr val="bg1">
                        <a:lumMod val="95000"/>
                      </a:schemeClr>
                    </a:solidFill>
                  </a:tcPr>
                </a:tc>
                <a:tc>
                  <a:txBody>
                    <a:bodyPr/>
                    <a:lstStyle/>
                    <a:p>
                      <a:pPr algn="l"/>
                      <a:r>
                        <a:rPr lang="de-CH" sz="1600" dirty="0" smtClean="0"/>
                        <a:t>48% der Internetbevölkerung</a:t>
                      </a:r>
                      <a:endParaRPr lang="en-US" sz="1600" dirty="0"/>
                    </a:p>
                  </a:txBody>
                  <a:tcPr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600" baseline="0" dirty="0" smtClean="0"/>
                        <a:t>mehr Frauen als Männer</a:t>
                      </a:r>
                      <a:endParaRPr lang="en-US" sz="1600" dirty="0" smtClean="0"/>
                    </a:p>
                    <a:p>
                      <a:pPr algn="l"/>
                      <a:endParaRPr lang="en-US" sz="1600" dirty="0"/>
                    </a:p>
                  </a:txBody>
                  <a:tcPr anchor="ctr">
                    <a:solidFill>
                      <a:schemeClr val="bg1">
                        <a:lumMod val="95000"/>
                      </a:schemeClr>
                    </a:solidFill>
                  </a:tcPr>
                </a:tc>
              </a:tr>
              <a:tr h="370840">
                <a:tc>
                  <a:txBody>
                    <a:bodyPr/>
                    <a:lstStyle/>
                    <a:p>
                      <a:pPr algn="l"/>
                      <a:r>
                        <a:rPr lang="de-CH" sz="1600" dirty="0" smtClean="0"/>
                        <a:t>95% ist der Umgang mit digitalen</a:t>
                      </a:r>
                      <a:r>
                        <a:rPr lang="de-CH" sz="1600" baseline="0" dirty="0" smtClean="0"/>
                        <a:t> Medien im Alltag selbstverständlich. </a:t>
                      </a:r>
                      <a:endParaRPr lang="en-US" sz="1600" dirty="0"/>
                    </a:p>
                  </a:txBody>
                  <a:tcPr anchor="ctr">
                    <a:solidFill>
                      <a:schemeClr val="bg1">
                        <a:lumMod val="95000"/>
                      </a:schemeClr>
                    </a:solidFill>
                  </a:tcPr>
                </a:tc>
                <a:tc>
                  <a:txBody>
                    <a:bodyPr/>
                    <a:lstStyle/>
                    <a:p>
                      <a:pPr algn="l"/>
                      <a:r>
                        <a:rPr lang="de-CH" sz="1600" dirty="0" smtClean="0"/>
                        <a:t>Möchten auf digitale Vernetzung</a:t>
                      </a:r>
                      <a:r>
                        <a:rPr lang="de-CH" sz="1600" baseline="0" dirty="0" smtClean="0"/>
                        <a:t> nicht verzichten, selektiv vernetzt</a:t>
                      </a:r>
                      <a:endParaRPr lang="en-US" sz="1600" dirty="0"/>
                    </a:p>
                  </a:txBody>
                  <a:tcPr anchor="ctr">
                    <a:solidFill>
                      <a:schemeClr val="bg1">
                        <a:lumMod val="95000"/>
                      </a:schemeClr>
                    </a:solidFill>
                  </a:tcPr>
                </a:tc>
                <a:tc>
                  <a:txBody>
                    <a:bodyPr/>
                    <a:lstStyle/>
                    <a:p>
                      <a:pPr algn="l"/>
                      <a:r>
                        <a:rPr lang="de-CH" sz="1600" dirty="0" smtClean="0"/>
                        <a:t>Umgang mit digitalen Medien</a:t>
                      </a:r>
                      <a:r>
                        <a:rPr lang="de-CH" sz="1600" baseline="0" dirty="0" smtClean="0"/>
                        <a:t> nicht selbstverständlich, wenig digital vernetzt, </a:t>
                      </a:r>
                      <a:endParaRPr lang="en-US" sz="1600" dirty="0"/>
                    </a:p>
                  </a:txBody>
                  <a:tcPr anchor="ctr">
                    <a:solidFill>
                      <a:schemeClr val="bg1">
                        <a:lumMod val="95000"/>
                      </a:schemeClr>
                    </a:solidFill>
                  </a:tcPr>
                </a:tc>
              </a:tr>
              <a:tr h="370840">
                <a:tc>
                  <a:txBody>
                    <a:bodyPr/>
                    <a:lstStyle/>
                    <a:p>
                      <a:pPr algn="l"/>
                      <a:r>
                        <a:rPr lang="de-CH" sz="1600" dirty="0" smtClean="0"/>
                        <a:t>Kommunikation mit Freunden per Mobilfunk, Instant Messaging,</a:t>
                      </a:r>
                      <a:r>
                        <a:rPr lang="de-CH" sz="1600" baseline="0" dirty="0" smtClean="0"/>
                        <a:t> </a:t>
                      </a:r>
                      <a:r>
                        <a:rPr lang="de-CH" sz="1600" baseline="0" dirty="0" err="1" smtClean="0"/>
                        <a:t>VoIP</a:t>
                      </a:r>
                      <a:r>
                        <a:rPr lang="de-CH" sz="1600" baseline="0" dirty="0" smtClean="0"/>
                        <a:t>, </a:t>
                      </a:r>
                      <a:r>
                        <a:rPr lang="de-CH" sz="1600" baseline="0" dirty="0" err="1" smtClean="0"/>
                        <a:t>Social</a:t>
                      </a:r>
                      <a:r>
                        <a:rPr lang="de-CH" sz="1600" baseline="0" dirty="0" smtClean="0"/>
                        <a:t> Networks, Videotelefonie</a:t>
                      </a:r>
                      <a:endParaRPr lang="en-US" sz="1600" dirty="0"/>
                    </a:p>
                  </a:txBody>
                  <a:tcPr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600" dirty="0" smtClean="0"/>
                        <a:t>Kurze Ladezeiten bei Webseiten, intuitive</a:t>
                      </a:r>
                      <a:r>
                        <a:rPr lang="de-CH" sz="1600" baseline="0" dirty="0" smtClean="0"/>
                        <a:t> Handhabbarkeit von technischen Geräten, Inhalte auf persönliche Interessen abgestimmt</a:t>
                      </a:r>
                      <a:endParaRPr lang="en-US" sz="1600" dirty="0" smtClean="0"/>
                    </a:p>
                    <a:p>
                      <a:pPr algn="l"/>
                      <a:endParaRPr lang="en-US" sz="1600" dirty="0"/>
                    </a:p>
                  </a:txBody>
                  <a:tcPr anchor="ctr">
                    <a:solidFill>
                      <a:schemeClr val="bg1">
                        <a:lumMod val="95000"/>
                      </a:schemeClr>
                    </a:solidFill>
                  </a:tcPr>
                </a:tc>
                <a:tc>
                  <a:txBody>
                    <a:bodyPr/>
                    <a:lstStyle/>
                    <a:p>
                      <a:pPr algn="l"/>
                      <a:r>
                        <a:rPr lang="de-CH" sz="1600" baseline="0" dirty="0" smtClean="0"/>
                        <a:t>Umgang mit digitalen Medien nicht selbstverständlich. Zunahme der Vernetzung in vielen Lebensbereichen wird erwartet</a:t>
                      </a:r>
                      <a:endParaRPr lang="en-US" sz="1600" dirty="0"/>
                    </a:p>
                  </a:txBody>
                  <a:tcPr anchor="ctr">
                    <a:solidFill>
                      <a:schemeClr val="bg1">
                        <a:lumMod val="95000"/>
                      </a:schemeClr>
                    </a:solidFill>
                  </a:tcPr>
                </a:tc>
              </a:tr>
            </a:tbl>
          </a:graphicData>
        </a:graphic>
      </p:graphicFrame>
      <p:sp>
        <p:nvSpPr>
          <p:cNvPr id="4" name="Foliennummernplatzhalter 3"/>
          <p:cNvSpPr>
            <a:spLocks noGrp="1"/>
          </p:cNvSpPr>
          <p:nvPr>
            <p:ph type="sldNum" sz="quarter" idx="10"/>
          </p:nvPr>
        </p:nvSpPr>
        <p:spPr/>
        <p:txBody>
          <a:bodyPr/>
          <a:lstStyle/>
          <a:p>
            <a:pPr>
              <a:defRPr/>
            </a:pPr>
            <a:r>
              <a:rPr lang="en-US" smtClean="0"/>
              <a:t>Seite </a:t>
            </a:r>
            <a:fld id="{BE56F9C3-1723-45AD-ACDD-0A8D6499676C}" type="slidenum">
              <a:rPr lang="en-US" smtClean="0"/>
              <a:pPr>
                <a:defRPr/>
              </a:pPr>
              <a:t>43</a:t>
            </a:fld>
            <a:endParaRPr lang="en-US"/>
          </a:p>
        </p:txBody>
      </p:sp>
    </p:spTree>
    <p:extLst>
      <p:ext uri="{BB962C8B-B14F-4D97-AF65-F5344CB8AC3E}">
        <p14:creationId xmlns:p14="http://schemas.microsoft.com/office/powerpoint/2010/main" val="3861401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3"/>
          <p:cNvSpPr>
            <a:spLocks noGrp="1"/>
          </p:cNvSpPr>
          <p:nvPr>
            <p:ph type="title"/>
          </p:nvPr>
        </p:nvSpPr>
        <p:spPr/>
        <p:txBody>
          <a:bodyPr>
            <a:normAutofit/>
          </a:bodyPr>
          <a:lstStyle/>
          <a:p>
            <a:r>
              <a:rPr lang="de-CH" dirty="0">
                <a:latin typeface="Arial" charset="0"/>
                <a:ea typeface="ＭＳ Ｐゴシック" charset="0"/>
              </a:rPr>
              <a:t>Zum </a:t>
            </a:r>
            <a:r>
              <a:rPr lang="de-CH" dirty="0" smtClean="0">
                <a:latin typeface="Arial" charset="0"/>
                <a:ea typeface="ＭＳ Ｐゴシック" charset="0"/>
              </a:rPr>
              <a:t>Beispiel: </a:t>
            </a:r>
            <a:r>
              <a:rPr lang="de-CH" dirty="0">
                <a:latin typeface="Arial" charset="0"/>
                <a:ea typeface="ＭＳ Ｐゴシック" charset="0"/>
              </a:rPr>
              <a:t>Übergang Gymnasium – Hochschule </a:t>
            </a:r>
            <a:endParaRPr lang="en-US" dirty="0">
              <a:latin typeface="Arial" charset="0"/>
              <a:ea typeface="ＭＳ Ｐゴシック" charset="0"/>
            </a:endParaRPr>
          </a:p>
        </p:txBody>
      </p:sp>
      <p:sp>
        <p:nvSpPr>
          <p:cNvPr id="9218" name="Inhaltsplatzhalter 1"/>
          <p:cNvSpPr>
            <a:spLocks noGrp="1"/>
          </p:cNvSpPr>
          <p:nvPr>
            <p:ph idx="1"/>
          </p:nvPr>
        </p:nvSpPr>
        <p:spPr/>
        <p:txBody>
          <a:bodyPr>
            <a:normAutofit/>
          </a:bodyPr>
          <a:lstStyle/>
          <a:p>
            <a:pPr lvl="1"/>
            <a:endParaRPr lang="de-DE" dirty="0">
              <a:latin typeface="Arial" charset="0"/>
              <a:ea typeface="ＭＳ Ｐゴシック" charset="0"/>
            </a:endParaRPr>
          </a:p>
          <a:p>
            <a:pPr lvl="1"/>
            <a:r>
              <a:rPr lang="de-DE" dirty="0">
                <a:latin typeface="Arial" charset="0"/>
                <a:ea typeface="ＭＳ Ｐゴシック" charset="0"/>
              </a:rPr>
              <a:t>In Bildungsstandards wird oft nur Internetkompetenz (Informationsbeschaffung im Internet) verankert. </a:t>
            </a:r>
            <a:r>
              <a:rPr lang="de-DE" dirty="0" smtClean="0">
                <a:latin typeface="Arial" charset="0"/>
                <a:ea typeface="ＭＳ Ｐゴシック" charset="0"/>
              </a:rPr>
              <a:t>(DGI 2008)</a:t>
            </a:r>
          </a:p>
          <a:p>
            <a:pPr lvl="1"/>
            <a:endParaRPr lang="de-DE" dirty="0">
              <a:latin typeface="Arial" charset="0"/>
              <a:ea typeface="ＭＳ Ｐゴシック" charset="0"/>
            </a:endParaRPr>
          </a:p>
          <a:p>
            <a:pPr lvl="1"/>
            <a:r>
              <a:rPr lang="de-DE" dirty="0">
                <a:latin typeface="Arial" charset="0"/>
                <a:ea typeface="ＭＳ Ｐゴシック" charset="0"/>
              </a:rPr>
              <a:t>In der Lehrerausbildung findet Informationskompetenz als Thema noch wenig Beachtung</a:t>
            </a:r>
            <a:r>
              <a:rPr lang="de-DE" dirty="0" smtClean="0">
                <a:latin typeface="Arial" charset="0"/>
                <a:ea typeface="ＭＳ Ｐゴシック" charset="0"/>
              </a:rPr>
              <a:t>. (Böller et al. 2009) </a:t>
            </a:r>
          </a:p>
          <a:p>
            <a:pPr lvl="1"/>
            <a:endParaRPr lang="de-DE" dirty="0">
              <a:latin typeface="Arial" charset="0"/>
              <a:ea typeface="ＭＳ Ｐゴシック" charset="0"/>
            </a:endParaRPr>
          </a:p>
          <a:p>
            <a:pPr lvl="1"/>
            <a:r>
              <a:rPr lang="de-DE" dirty="0">
                <a:latin typeface="Arial" charset="0"/>
                <a:ea typeface="ＭＳ Ｐゴシック" charset="0"/>
              </a:rPr>
              <a:t>Diskussion um Schlüsselqualifikationen im Bezug auf die Hochschulreife hat erst begonnen</a:t>
            </a:r>
            <a:r>
              <a:rPr lang="de-DE" dirty="0" smtClean="0">
                <a:latin typeface="Arial" charset="0"/>
                <a:ea typeface="ＭＳ Ｐゴシック" charset="0"/>
              </a:rPr>
              <a:t>. (Hotz-</a:t>
            </a:r>
            <a:r>
              <a:rPr lang="de-DE" dirty="0" err="1" smtClean="0">
                <a:latin typeface="Arial" charset="0"/>
                <a:ea typeface="ＭＳ Ｐゴシック" charset="0"/>
              </a:rPr>
              <a:t>Zwissler</a:t>
            </a:r>
            <a:r>
              <a:rPr lang="de-DE" dirty="0" smtClean="0">
                <a:latin typeface="Arial" charset="0"/>
                <a:ea typeface="ＭＳ Ｐゴシック" charset="0"/>
              </a:rPr>
              <a:t> 2009) </a:t>
            </a:r>
            <a:endParaRPr lang="de-DE" dirty="0">
              <a:latin typeface="Arial" charset="0"/>
              <a:ea typeface="ＭＳ Ｐゴシック" charset="0"/>
            </a:endParaRPr>
          </a:p>
        </p:txBody>
      </p:sp>
      <p:sp>
        <p:nvSpPr>
          <p:cNvPr id="51204" name="Foliennummernplatzhalt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61BDA9-0AE3-EB45-BE40-09A3167AC790}" type="slidenum">
              <a:rPr lang="en-US" sz="1400">
                <a:latin typeface="Arial" charset="0"/>
              </a:rPr>
              <a:pPr eaLnBrk="1" hangingPunct="1"/>
              <a:t>44</a:t>
            </a:fld>
            <a:endParaRPr lang="en-US" sz="1400">
              <a:latin typeface="Arial" charset="0"/>
            </a:endParaRPr>
          </a:p>
        </p:txBody>
      </p:sp>
    </p:spTree>
    <p:extLst>
      <p:ext uri="{BB962C8B-B14F-4D97-AF65-F5344CB8AC3E}">
        <p14:creationId xmlns:p14="http://schemas.microsoft.com/office/powerpoint/2010/main" val="3209538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xEl>
                                              <p:pRg st="1" end="1"/>
                                            </p:txEl>
                                          </p:spTgt>
                                        </p:tgtEl>
                                        <p:attrNameLst>
                                          <p:attrName>style.visibility</p:attrName>
                                        </p:attrNameLst>
                                      </p:cBhvr>
                                      <p:to>
                                        <p:strVal val="visible"/>
                                      </p:to>
                                    </p:set>
                                    <p:animEffect transition="in" filter="fade">
                                      <p:cBhvr>
                                        <p:cTn id="7" dur="2000"/>
                                        <p:tgtEl>
                                          <p:spTgt spid="921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xEl>
                                              <p:pRg st="3" end="3"/>
                                            </p:txEl>
                                          </p:spTgt>
                                        </p:tgtEl>
                                        <p:attrNameLst>
                                          <p:attrName>style.visibility</p:attrName>
                                        </p:attrNameLst>
                                      </p:cBhvr>
                                      <p:to>
                                        <p:strVal val="visible"/>
                                      </p:to>
                                    </p:set>
                                    <p:animEffect transition="in" filter="fade">
                                      <p:cBhvr>
                                        <p:cTn id="12" dur="2000"/>
                                        <p:tgtEl>
                                          <p:spTgt spid="9218">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218">
                                            <p:txEl>
                                              <p:pRg st="5" end="5"/>
                                            </p:txEl>
                                          </p:spTgt>
                                        </p:tgtEl>
                                        <p:attrNameLst>
                                          <p:attrName>style.visibility</p:attrName>
                                        </p:attrNameLst>
                                      </p:cBhvr>
                                      <p:to>
                                        <p:strVal val="visible"/>
                                      </p:to>
                                    </p:set>
                                    <p:animEffect transition="in" filter="fade">
                                      <p:cBhvr>
                                        <p:cTn id="17" dur="2000"/>
                                        <p:tgtEl>
                                          <p:spTgt spid="92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el 3"/>
          <p:cNvSpPr>
            <a:spLocks noGrp="1"/>
          </p:cNvSpPr>
          <p:nvPr>
            <p:ph type="title"/>
          </p:nvPr>
        </p:nvSpPr>
        <p:spPr/>
        <p:txBody>
          <a:bodyPr>
            <a:normAutofit/>
          </a:bodyPr>
          <a:lstStyle/>
          <a:p>
            <a:r>
              <a:rPr lang="de-CH" dirty="0">
                <a:latin typeface="Arial" charset="0"/>
                <a:ea typeface="ＭＳ Ｐゴシック" charset="0"/>
              </a:rPr>
              <a:t>Zum Beispiel Übergang Gymnasium – Hochschule </a:t>
            </a:r>
            <a:r>
              <a:rPr lang="en-US" dirty="0">
                <a:latin typeface="Arial" charset="0"/>
                <a:ea typeface="ＭＳ Ｐゴシック" charset="0"/>
              </a:rPr>
              <a:t/>
            </a:r>
            <a:br>
              <a:rPr lang="en-US" dirty="0">
                <a:latin typeface="Arial" charset="0"/>
                <a:ea typeface="ＭＳ Ｐゴシック" charset="0"/>
              </a:rPr>
            </a:br>
            <a:r>
              <a:rPr lang="en-US" sz="1600" dirty="0" err="1">
                <a:latin typeface="Arial" charset="0"/>
                <a:ea typeface="ＭＳ Ｐゴシック" charset="0"/>
              </a:rPr>
              <a:t>Bericht</a:t>
            </a:r>
            <a:r>
              <a:rPr lang="en-US" sz="1600" dirty="0">
                <a:latin typeface="Arial" charset="0"/>
                <a:ea typeface="ＭＳ Ｐゴシック" charset="0"/>
              </a:rPr>
              <a:t> HSGYM: </a:t>
            </a:r>
            <a:r>
              <a:rPr lang="en-US" sz="1600" dirty="0" err="1">
                <a:latin typeface="Arial" charset="0"/>
                <a:ea typeface="ＭＳ Ｐゴシック" charset="0"/>
              </a:rPr>
              <a:t>Kritik</a:t>
            </a:r>
            <a:r>
              <a:rPr lang="en-US" sz="1600" dirty="0">
                <a:latin typeface="Arial" charset="0"/>
                <a:ea typeface="ＭＳ Ｐゴシック" charset="0"/>
              </a:rPr>
              <a:t> (</a:t>
            </a:r>
            <a:r>
              <a:rPr lang="en-US" sz="1600" dirty="0" err="1">
                <a:latin typeface="Arial" charset="0"/>
                <a:ea typeface="ＭＳ Ｐゴシック" charset="0"/>
              </a:rPr>
              <a:t>überfachliche</a:t>
            </a:r>
            <a:r>
              <a:rPr lang="en-US" sz="1600" dirty="0">
                <a:latin typeface="Arial" charset="0"/>
                <a:ea typeface="ＭＳ Ｐゴシック" charset="0"/>
              </a:rPr>
              <a:t> </a:t>
            </a:r>
            <a:r>
              <a:rPr lang="en-US" sz="1600" dirty="0" err="1">
                <a:latin typeface="Arial" charset="0"/>
                <a:ea typeface="ＭＳ Ｐゴシック" charset="0"/>
              </a:rPr>
              <a:t>Kompetenzen</a:t>
            </a:r>
            <a:r>
              <a:rPr lang="en-US" sz="1600" dirty="0" smtClean="0">
                <a:latin typeface="Arial" charset="0"/>
                <a:ea typeface="ＭＳ Ｐゴシック" charset="0"/>
              </a:rPr>
              <a:t>) (</a:t>
            </a:r>
            <a:r>
              <a:rPr lang="en-US" sz="1600" dirty="0" err="1" smtClean="0">
                <a:latin typeface="Arial" charset="0"/>
                <a:ea typeface="ＭＳ Ｐゴシック" charset="0"/>
              </a:rPr>
              <a:t>Hotz-Zwissler</a:t>
            </a:r>
            <a:r>
              <a:rPr lang="en-US" sz="1600" dirty="0" smtClean="0">
                <a:latin typeface="Arial" charset="0"/>
                <a:ea typeface="ＭＳ Ｐゴシック" charset="0"/>
              </a:rPr>
              <a:t> 2009)</a:t>
            </a:r>
            <a:endParaRPr lang="en-US" dirty="0">
              <a:latin typeface="Arial" charset="0"/>
              <a:ea typeface="ＭＳ Ｐゴシック" charset="0"/>
            </a:endParaRPr>
          </a:p>
        </p:txBody>
      </p:sp>
      <p:sp>
        <p:nvSpPr>
          <p:cNvPr id="9218" name="Inhaltsplatzhalter 1"/>
          <p:cNvSpPr>
            <a:spLocks noGrp="1"/>
          </p:cNvSpPr>
          <p:nvPr>
            <p:ph idx="1"/>
          </p:nvPr>
        </p:nvSpPr>
        <p:spPr/>
        <p:txBody>
          <a:bodyPr/>
          <a:lstStyle/>
          <a:p>
            <a:pPr lvl="1"/>
            <a:r>
              <a:rPr lang="de-DE" sz="2000">
                <a:latin typeface="Arial" charset="0"/>
                <a:ea typeface="ＭＳ Ｐゴシック" charset="0"/>
              </a:rPr>
              <a:t>Viele Studienanfänger sind zu wenig belastbar und deshalb rasch entmutigt</a:t>
            </a:r>
          </a:p>
          <a:p>
            <a:pPr lvl="1"/>
            <a:r>
              <a:rPr lang="de-DE" sz="2000">
                <a:latin typeface="Arial" charset="0"/>
                <a:ea typeface="ＭＳ Ｐゴシック" charset="0"/>
              </a:rPr>
              <a:t>Selbstlernkompetenz ungenügend</a:t>
            </a:r>
          </a:p>
          <a:p>
            <a:pPr lvl="1"/>
            <a:r>
              <a:rPr lang="de-DE" sz="2000">
                <a:latin typeface="Arial" charset="0"/>
                <a:ea typeface="ＭＳ Ｐゴシック" charset="0"/>
              </a:rPr>
              <a:t>Mängel beim schriftlichen Ausdruck</a:t>
            </a:r>
          </a:p>
          <a:p>
            <a:pPr lvl="1"/>
            <a:r>
              <a:rPr lang="de-DE" sz="2000">
                <a:latin typeface="Arial" charset="0"/>
                <a:ea typeface="ＭＳ Ｐゴシック" charset="0"/>
              </a:rPr>
              <a:t>Bewältigung von anspruchsvollen Fachtexten eine grosse Hürde, keine Methodik</a:t>
            </a:r>
          </a:p>
          <a:p>
            <a:pPr lvl="1"/>
            <a:r>
              <a:rPr lang="de-DE" sz="2000">
                <a:latin typeface="Arial" charset="0"/>
                <a:ea typeface="ＭＳ Ｐゴシック" charset="0"/>
              </a:rPr>
              <a:t>Zu wenig kritischen und reflektierten Umgang mit Informationen, insb. aus dem Internet</a:t>
            </a:r>
          </a:p>
          <a:p>
            <a:pPr lvl="1"/>
            <a:r>
              <a:rPr lang="de-DE" sz="2000">
                <a:latin typeface="Arial" charset="0"/>
                <a:ea typeface="ＭＳ Ｐゴシック" charset="0"/>
              </a:rPr>
              <a:t>Zu wenig ausgeprägtes Bewusstsein für die Grenzen zwischen Fremdem und Eigenem (Umgang mit Quellen)</a:t>
            </a:r>
          </a:p>
          <a:p>
            <a:pPr lvl="1"/>
            <a:endParaRPr lang="de-DE" sz="2000">
              <a:latin typeface="Arial" charset="0"/>
              <a:ea typeface="ＭＳ Ｐゴシック" charset="0"/>
            </a:endParaRPr>
          </a:p>
        </p:txBody>
      </p:sp>
      <p:sp>
        <p:nvSpPr>
          <p:cNvPr id="53252" name="Foliennummernplatzhalt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620985-FFDD-764C-9123-2F821C6C2EDA}" type="slidenum">
              <a:rPr lang="en-US" sz="1400">
                <a:latin typeface="Arial" charset="0"/>
              </a:rPr>
              <a:pPr eaLnBrk="1" hangingPunct="1"/>
              <a:t>45</a:t>
            </a:fld>
            <a:endParaRPr lang="en-US" sz="1400">
              <a:latin typeface="Arial" charset="0"/>
            </a:endParaRPr>
          </a:p>
        </p:txBody>
      </p:sp>
    </p:spTree>
    <p:extLst>
      <p:ext uri="{BB962C8B-B14F-4D97-AF65-F5344CB8AC3E}">
        <p14:creationId xmlns:p14="http://schemas.microsoft.com/office/powerpoint/2010/main" val="3397986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Zum Beispiel: Lehrende / Dozierende (Böller 2011)</a:t>
            </a:r>
            <a:endParaRPr lang="de-DE" dirty="0"/>
          </a:p>
        </p:txBody>
      </p:sp>
      <p:sp>
        <p:nvSpPr>
          <p:cNvPr id="3" name="Inhaltsplatzhalter 2"/>
          <p:cNvSpPr>
            <a:spLocks noGrp="1"/>
          </p:cNvSpPr>
          <p:nvPr>
            <p:ph idx="1"/>
          </p:nvPr>
        </p:nvSpPr>
        <p:spPr/>
        <p:txBody>
          <a:bodyPr/>
          <a:lstStyle/>
          <a:p>
            <a:pPr marL="274638" lvl="1" indent="-274638">
              <a:buNone/>
            </a:pPr>
            <a:endParaRPr lang="de-DE" i="1" dirty="0">
              <a:sym typeface="Wingdings"/>
            </a:endParaRPr>
          </a:p>
          <a:p>
            <a:pPr marL="274638" lvl="1" indent="-274638"/>
            <a:r>
              <a:rPr lang="de-DE" dirty="0">
                <a:sym typeface="Wingdings"/>
              </a:rPr>
              <a:t>Hohe Selbstüberschätzung der </a:t>
            </a:r>
            <a:r>
              <a:rPr lang="de-DE" dirty="0" smtClean="0">
                <a:sym typeface="Wingdings"/>
              </a:rPr>
              <a:t>Hochschullehrenden</a:t>
            </a:r>
          </a:p>
          <a:p>
            <a:pPr marL="274638" lvl="1" indent="-274638"/>
            <a:endParaRPr lang="de-DE" sz="1000" dirty="0">
              <a:sym typeface="Wingdings"/>
            </a:endParaRPr>
          </a:p>
          <a:p>
            <a:pPr marL="274638" lvl="1" indent="-274638"/>
            <a:r>
              <a:rPr lang="de-DE" dirty="0" smtClean="0">
                <a:sym typeface="Wingdings"/>
              </a:rPr>
              <a:t>Dozierende wissen nicht, ob und wie informationskompetent ihre Studierenden sind</a:t>
            </a:r>
          </a:p>
          <a:p>
            <a:pPr marL="274638" lvl="1" indent="-274638"/>
            <a:endParaRPr lang="de-DE" dirty="0">
              <a:sym typeface="Wingdings"/>
            </a:endParaRPr>
          </a:p>
          <a:p>
            <a:pPr marL="274638" lvl="1" indent="-274638"/>
            <a:r>
              <a:rPr lang="de-DE" dirty="0" smtClean="0">
                <a:sym typeface="Wingdings"/>
              </a:rPr>
              <a:t>Tabuisierung der Thematik bei den Dozierenden: </a:t>
            </a:r>
          </a:p>
          <a:p>
            <a:pPr marL="274638" lvl="1" indent="-274638"/>
            <a:endParaRPr lang="de-DE" sz="1600" dirty="0">
              <a:sym typeface="Wingdings"/>
            </a:endParaRPr>
          </a:p>
          <a:p>
            <a:pPr marL="419100" lvl="2" indent="0">
              <a:buNone/>
            </a:pPr>
            <a:r>
              <a:rPr lang="de-DE" dirty="0" smtClean="0">
                <a:sym typeface="Wingdings"/>
              </a:rPr>
              <a:t>	„</a:t>
            </a:r>
            <a:r>
              <a:rPr lang="de-DE" i="1" dirty="0" smtClean="0">
                <a:cs typeface="Courier"/>
              </a:rPr>
              <a:t>Die </a:t>
            </a:r>
            <a:r>
              <a:rPr lang="de-DE" i="1" dirty="0">
                <a:cs typeface="Courier"/>
              </a:rPr>
              <a:t>Dozierenden finden zwar, es sei kein Problem und sie müssten es </a:t>
            </a:r>
            <a:r>
              <a:rPr lang="de-DE" i="1" dirty="0" smtClean="0">
                <a:cs typeface="Courier"/>
              </a:rPr>
              <a:t>	können</a:t>
            </a:r>
            <a:r>
              <a:rPr lang="de-DE" i="1" dirty="0">
                <a:cs typeface="Courier"/>
              </a:rPr>
              <a:t>. </a:t>
            </a:r>
            <a:r>
              <a:rPr lang="de-DE" sz="1600" i="1" dirty="0" smtClean="0">
                <a:cs typeface="Courier"/>
              </a:rPr>
              <a:t>Wenn </a:t>
            </a:r>
            <a:r>
              <a:rPr lang="de-DE" sz="1600" i="1" dirty="0">
                <a:cs typeface="Courier"/>
              </a:rPr>
              <a:t>sie es aber nicht können, dann holen sie sich die Hilfe von </a:t>
            </a:r>
            <a:r>
              <a:rPr lang="de-DE" sz="1600" i="1" dirty="0" smtClean="0">
                <a:cs typeface="Courier"/>
              </a:rPr>
              <a:t>	</a:t>
            </a:r>
            <a:r>
              <a:rPr lang="de-DE" sz="1600" i="1" dirty="0" err="1" smtClean="0">
                <a:cs typeface="Courier"/>
              </a:rPr>
              <a:t>ausserhalb</a:t>
            </a:r>
            <a:r>
              <a:rPr lang="de-DE" sz="1600" i="1" dirty="0" smtClean="0">
                <a:cs typeface="Courier"/>
              </a:rPr>
              <a:t> oder </a:t>
            </a:r>
            <a:r>
              <a:rPr lang="de-DE" sz="1600" i="1" dirty="0">
                <a:cs typeface="Courier"/>
              </a:rPr>
              <a:t>informell. Es gehört also nicht zum </a:t>
            </a:r>
            <a:r>
              <a:rPr lang="de-DE" sz="1600" i="1" dirty="0" smtClean="0">
                <a:cs typeface="Courier"/>
              </a:rPr>
              <a:t>	Professionalisierungsschritt </a:t>
            </a:r>
            <a:r>
              <a:rPr lang="de-DE" sz="1600" i="1" dirty="0">
                <a:cs typeface="Courier"/>
              </a:rPr>
              <a:t>intern.“ </a:t>
            </a:r>
            <a:r>
              <a:rPr lang="de-DE" sz="1600" i="1" dirty="0" smtClean="0">
                <a:cs typeface="Courier"/>
              </a:rPr>
              <a:t>(Auszug Interview)</a:t>
            </a:r>
            <a:endParaRPr lang="de-DE" sz="1600" dirty="0">
              <a:cs typeface="Courier"/>
            </a:endParaRPr>
          </a:p>
          <a:p>
            <a:pPr marL="274638" lvl="1" indent="-274638"/>
            <a:endParaRPr lang="de-DE" dirty="0">
              <a:sym typeface="Wingdings"/>
            </a:endParaRPr>
          </a:p>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46</a:t>
            </a:fld>
            <a:endParaRPr lang="en-US"/>
          </a:p>
        </p:txBody>
      </p:sp>
    </p:spTree>
    <p:extLst>
      <p:ext uri="{BB962C8B-B14F-4D97-AF65-F5344CB8AC3E}">
        <p14:creationId xmlns:p14="http://schemas.microsoft.com/office/powerpoint/2010/main" val="3595254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Studie: Quantitative Inhaltsanalyse der IK-Kurse an Deutschschweizer Fachhochschulen (Milz 2010)</a:t>
            </a:r>
            <a:endParaRPr lang="de-DE" dirty="0"/>
          </a:p>
        </p:txBody>
      </p:sp>
      <p:sp>
        <p:nvSpPr>
          <p:cNvPr id="3" name="Inhaltsplatzhalter 2"/>
          <p:cNvSpPr>
            <a:spLocks noGrp="1"/>
          </p:cNvSpPr>
          <p:nvPr>
            <p:ph idx="1"/>
          </p:nvPr>
        </p:nvSpPr>
        <p:spPr/>
        <p:txBody>
          <a:bodyPr/>
          <a:lstStyle/>
          <a:p>
            <a:pPr lvl="1"/>
            <a:r>
              <a:rPr lang="de-DE" dirty="0" smtClean="0"/>
              <a:t>Welche Aspekte der IK werden eingebunden?</a:t>
            </a:r>
          </a:p>
          <a:p>
            <a:pPr lvl="1"/>
            <a:r>
              <a:rPr lang="de-DE" dirty="0" smtClean="0"/>
              <a:t>Gibt </a:t>
            </a:r>
            <a:r>
              <a:rPr lang="de-DE" dirty="0"/>
              <a:t>es Unterschiede zwischen den </a:t>
            </a:r>
            <a:r>
              <a:rPr lang="de-DE" dirty="0" smtClean="0"/>
              <a:t>Fachhochschulen?</a:t>
            </a:r>
          </a:p>
          <a:p>
            <a:pPr marL="193675" lvl="1" indent="0">
              <a:buNone/>
            </a:pPr>
            <a:r>
              <a:rPr lang="de-DE" sz="1600" dirty="0" smtClean="0"/>
              <a:t>	</a:t>
            </a:r>
            <a:r>
              <a:rPr lang="de-DE" sz="1600" i="1" dirty="0" smtClean="0"/>
              <a:t>„</a:t>
            </a:r>
            <a:r>
              <a:rPr lang="de-DE" sz="1600" i="1" dirty="0"/>
              <a:t>Zusammenfassend kann festgehalten werden, dass die </a:t>
            </a:r>
            <a:r>
              <a:rPr lang="de-DE" sz="1600" i="1" dirty="0" smtClean="0"/>
              <a:t>Fachhochschule	Nordwestschweiz </a:t>
            </a:r>
            <a:r>
              <a:rPr lang="de-DE" sz="1600" i="1" dirty="0"/>
              <a:t>und die Zürcher Fachhochschule </a:t>
            </a:r>
            <a:r>
              <a:rPr lang="de-DE" sz="1600" i="1" dirty="0" smtClean="0"/>
              <a:t>ihren Schwerpunkt </a:t>
            </a:r>
            <a:r>
              <a:rPr lang="de-DE" sz="1600" i="1" dirty="0"/>
              <a:t>auf </a:t>
            </a:r>
            <a:r>
              <a:rPr lang="de-DE" sz="1600" i="1" dirty="0" smtClean="0"/>
              <a:t>das 	Beschaffen </a:t>
            </a:r>
            <a:r>
              <a:rPr lang="de-DE" sz="1600" i="1" dirty="0"/>
              <a:t>von Informationen setzten, die </a:t>
            </a:r>
            <a:r>
              <a:rPr lang="de-DE" sz="1600" i="1" dirty="0" smtClean="0"/>
              <a:t>Berner </a:t>
            </a:r>
            <a:r>
              <a:rPr lang="de-DE" sz="1600" i="1" dirty="0"/>
              <a:t>Fachhochschule, </a:t>
            </a:r>
            <a:r>
              <a:rPr lang="de-DE" sz="1600" i="1" dirty="0" smtClean="0"/>
              <a:t>die	Fachhochschule </a:t>
            </a:r>
            <a:r>
              <a:rPr lang="de-DE" sz="1600" i="1" dirty="0"/>
              <a:t>Ostschweiz und </a:t>
            </a:r>
            <a:r>
              <a:rPr lang="de-DE" sz="1600" i="1" dirty="0" smtClean="0"/>
              <a:t>die Hochschule </a:t>
            </a:r>
            <a:r>
              <a:rPr lang="de-DE" sz="1600" i="1" dirty="0"/>
              <a:t>Luzern hingegen auf </a:t>
            </a:r>
            <a:r>
              <a:rPr lang="de-DE" sz="1600" i="1" dirty="0" smtClean="0"/>
              <a:t>das	Verarbeiten </a:t>
            </a:r>
            <a:r>
              <a:rPr lang="de-DE" sz="1600" i="1" dirty="0"/>
              <a:t>von Informationen.“</a:t>
            </a:r>
            <a:endParaRPr lang="de-DE" sz="1600" b="1" i="1" dirty="0"/>
          </a:p>
          <a:p>
            <a:pPr lvl="1"/>
            <a:endParaRPr lang="de-DE" dirty="0"/>
          </a:p>
          <a:p>
            <a:pPr lvl="1"/>
            <a:endParaRPr lang="de-DE" dirty="0"/>
          </a:p>
          <a:p>
            <a:pPr lvl="1"/>
            <a:endParaRPr lang="de-DE" dirty="0" smtClean="0"/>
          </a:p>
          <a:p>
            <a:pPr lvl="1">
              <a:buFont typeface="Wingdings" charset="0"/>
              <a:buChar char="à"/>
            </a:pPr>
            <a:r>
              <a:rPr lang="de-DE" b="1" i="1" dirty="0" smtClean="0"/>
              <a:t>Fortgeschrittene </a:t>
            </a:r>
            <a:r>
              <a:rPr lang="de-DE" b="1" i="1" dirty="0"/>
              <a:t>Integration von IK an Schweizer </a:t>
            </a:r>
            <a:r>
              <a:rPr lang="de-DE" b="1" i="1" dirty="0" smtClean="0"/>
              <a:t>Fachhochschulen</a:t>
            </a:r>
          </a:p>
          <a:p>
            <a:pPr lvl="1">
              <a:buFont typeface="Wingdings" charset="0"/>
              <a:buChar char="à"/>
            </a:pPr>
            <a:r>
              <a:rPr lang="de-DE" b="1" i="1" dirty="0" smtClean="0"/>
              <a:t>Angebot </a:t>
            </a:r>
            <a:r>
              <a:rPr lang="de-DE" b="1" i="1" dirty="0"/>
              <a:t>oft (nur) durch Wahl(-pflicht)</a:t>
            </a:r>
            <a:r>
              <a:rPr lang="de-DE" b="1" i="1" dirty="0" err="1" smtClean="0"/>
              <a:t>kurse</a:t>
            </a:r>
            <a:endParaRPr lang="de-DE" b="1" i="1" dirty="0" smtClean="0"/>
          </a:p>
          <a:p>
            <a:pPr lvl="1">
              <a:buFont typeface="Wingdings" charset="0"/>
              <a:buChar char="à"/>
            </a:pPr>
            <a:r>
              <a:rPr lang="de-DE" b="1" i="1" dirty="0" smtClean="0"/>
              <a:t>Informationsbedarf und Quellenkritik sind unterrepräsentiert</a:t>
            </a:r>
          </a:p>
          <a:p>
            <a:pPr lvl="1">
              <a:buFont typeface="Wingdings" charset="0"/>
              <a:buChar char="à"/>
            </a:pPr>
            <a:endParaRPr lang="de-DE" b="1" i="1" dirty="0" smtClean="0"/>
          </a:p>
          <a:p>
            <a:pPr lvl="1">
              <a:buFont typeface="Wingdings" charset="0"/>
              <a:buChar char="à"/>
            </a:pPr>
            <a:endParaRPr lang="de-DE" b="1" i="1" dirty="0"/>
          </a:p>
          <a:p>
            <a:pPr lvl="1"/>
            <a:endParaRPr lang="de-DE" dirty="0"/>
          </a:p>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47</a:t>
            </a:fld>
            <a:endParaRPr lang="en-US"/>
          </a:p>
        </p:txBody>
      </p:sp>
      <p:pic>
        <p:nvPicPr>
          <p:cNvPr id="9" name="Bild 8"/>
          <p:cNvPicPr>
            <a:picLocks noChangeAspect="1"/>
          </p:cNvPicPr>
          <p:nvPr/>
        </p:nvPicPr>
        <p:blipFill>
          <a:blip r:embed="rId2"/>
          <a:stretch>
            <a:fillRect/>
          </a:stretch>
        </p:blipFill>
        <p:spPr>
          <a:xfrm>
            <a:off x="7068616" y="5508936"/>
            <a:ext cx="2039888" cy="1232432"/>
          </a:xfrm>
          <a:prstGeom prst="rect">
            <a:avLst/>
          </a:prstGeom>
        </p:spPr>
      </p:pic>
    </p:spTree>
    <p:extLst>
      <p:ext uri="{BB962C8B-B14F-4D97-AF65-F5344CB8AC3E}">
        <p14:creationId xmlns:p14="http://schemas.microsoft.com/office/powerpoint/2010/main" val="41452559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Studie: Stand der Informations- und Medienkompetenz in der Lehrerausbildung (</a:t>
            </a:r>
            <a:r>
              <a:rPr lang="de-DE" dirty="0" err="1" smtClean="0"/>
              <a:t>Brändli</a:t>
            </a:r>
            <a:r>
              <a:rPr lang="de-DE" dirty="0" smtClean="0"/>
              <a:t> 2009)</a:t>
            </a:r>
            <a:endParaRPr lang="de-DE" dirty="0"/>
          </a:p>
        </p:txBody>
      </p:sp>
      <p:sp>
        <p:nvSpPr>
          <p:cNvPr id="3" name="Inhaltsplatzhalter 2"/>
          <p:cNvSpPr>
            <a:spLocks noGrp="1"/>
          </p:cNvSpPr>
          <p:nvPr>
            <p:ph idx="1"/>
          </p:nvPr>
        </p:nvSpPr>
        <p:spPr/>
        <p:txBody>
          <a:bodyPr/>
          <a:lstStyle/>
          <a:p>
            <a:pPr lvl="1"/>
            <a:r>
              <a:rPr lang="de-DE" dirty="0" smtClean="0"/>
              <a:t>Analyse der Lehrerausbildung (Grundstufe, Sek 1 und Nachdiplomkurse) an der Pädagogischen Hochschule Zentralschweiz</a:t>
            </a:r>
          </a:p>
          <a:p>
            <a:pPr marL="193675" lvl="1" indent="0">
              <a:buNone/>
            </a:pPr>
            <a:endParaRPr lang="de-DE" dirty="0"/>
          </a:p>
          <a:p>
            <a:pPr lvl="1"/>
            <a:endParaRPr lang="de-DE" dirty="0"/>
          </a:p>
          <a:p>
            <a:pPr lvl="1"/>
            <a:endParaRPr lang="de-DE" dirty="0" smtClean="0"/>
          </a:p>
          <a:p>
            <a:pPr lvl="1">
              <a:buFont typeface="Wingdings" charset="0"/>
              <a:buChar char="à"/>
            </a:pPr>
            <a:r>
              <a:rPr lang="de-DE" b="1" i="1" dirty="0" smtClean="0"/>
              <a:t>Mediennutzung (Medienkompetenz) steht eher im Vordergrund als Informationskompetenz</a:t>
            </a:r>
          </a:p>
          <a:p>
            <a:pPr lvl="1">
              <a:buFont typeface="Wingdings" charset="0"/>
              <a:buChar char="à"/>
            </a:pPr>
            <a:r>
              <a:rPr lang="de-DE" b="1" i="1" dirty="0" smtClean="0"/>
              <a:t>Auf Nachdiplomstufe wird stärker auf Medienkompetenz, Medienpädagogik fokussiert als in den unteren Stufen</a:t>
            </a:r>
          </a:p>
          <a:p>
            <a:pPr lvl="1">
              <a:buFont typeface="Wingdings" charset="0"/>
              <a:buChar char="à"/>
            </a:pPr>
            <a:endParaRPr lang="de-DE" b="1" i="1" dirty="0"/>
          </a:p>
          <a:p>
            <a:pPr lvl="1"/>
            <a:endParaRPr lang="de-DE" dirty="0"/>
          </a:p>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48</a:t>
            </a:fld>
            <a:endParaRPr lang="en-US"/>
          </a:p>
        </p:txBody>
      </p:sp>
      <p:pic>
        <p:nvPicPr>
          <p:cNvPr id="9" name="Bild 8"/>
          <p:cNvPicPr>
            <a:picLocks noChangeAspect="1"/>
          </p:cNvPicPr>
          <p:nvPr/>
        </p:nvPicPr>
        <p:blipFill>
          <a:blip r:embed="rId3"/>
          <a:stretch>
            <a:fillRect/>
          </a:stretch>
        </p:blipFill>
        <p:spPr>
          <a:xfrm>
            <a:off x="7068616" y="5508936"/>
            <a:ext cx="2039888" cy="1232432"/>
          </a:xfrm>
          <a:prstGeom prst="rect">
            <a:avLst/>
          </a:prstGeom>
        </p:spPr>
      </p:pic>
    </p:spTree>
    <p:extLst>
      <p:ext uri="{BB962C8B-B14F-4D97-AF65-F5344CB8AC3E}">
        <p14:creationId xmlns:p14="http://schemas.microsoft.com/office/powerpoint/2010/main" val="17935446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Informationskompetenz als Herausforderung ...</a:t>
            </a:r>
            <a:endParaRPr lang="de-DE" dirty="0"/>
          </a:p>
        </p:txBody>
      </p:sp>
      <p:sp>
        <p:nvSpPr>
          <p:cNvPr id="3" name="Inhaltsplatzhalter 2"/>
          <p:cNvSpPr>
            <a:spLocks noGrp="1"/>
          </p:cNvSpPr>
          <p:nvPr>
            <p:ph idx="1"/>
          </p:nvPr>
        </p:nvSpPr>
        <p:spPr/>
        <p:txBody>
          <a:bodyPr/>
          <a:lstStyle/>
          <a:p>
            <a:pPr marL="471488" lvl="1"/>
            <a:r>
              <a:rPr lang="de-CH" dirty="0" smtClean="0"/>
              <a:t>Neue Publikationsformen: z.B. </a:t>
            </a:r>
            <a:r>
              <a:rPr lang="de-CH" dirty="0" err="1" smtClean="0"/>
              <a:t>eBooks</a:t>
            </a:r>
            <a:r>
              <a:rPr lang="de-CH" dirty="0" smtClean="0"/>
              <a:t>, e-Zeitschriften</a:t>
            </a:r>
          </a:p>
          <a:p>
            <a:pPr marL="471488" lvl="1"/>
            <a:r>
              <a:rPr lang="de-CH" dirty="0" smtClean="0"/>
              <a:t>Technologische Entwicklungen und Digitalisierung</a:t>
            </a:r>
          </a:p>
          <a:p>
            <a:pPr marL="471488" lvl="1"/>
            <a:r>
              <a:rPr lang="de-CH" dirty="0" smtClean="0"/>
              <a:t>Globale Zugänglichkeit</a:t>
            </a:r>
          </a:p>
          <a:p>
            <a:pPr marL="471488" lvl="1"/>
            <a:r>
              <a:rPr lang="de-CH" dirty="0" smtClean="0"/>
              <a:t>Neue Zugangsformen: z.B. Suchmaschinen, Portale</a:t>
            </a:r>
          </a:p>
          <a:p>
            <a:pPr marL="471488" lvl="1"/>
            <a:r>
              <a:rPr lang="de-CH" dirty="0" smtClean="0"/>
              <a:t>Datenflut und Information Overflow</a:t>
            </a:r>
          </a:p>
          <a:p>
            <a:pPr marL="471488" lvl="1"/>
            <a:r>
              <a:rPr lang="de-CH" dirty="0" smtClean="0"/>
              <a:t>Banalisierung der Suche (Google)</a:t>
            </a:r>
          </a:p>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49</a:t>
            </a:fld>
            <a:endParaRPr lang="en-US"/>
          </a:p>
        </p:txBody>
      </p:sp>
      <p:pic>
        <p:nvPicPr>
          <p:cNvPr id="7" name="Bild 6" descr="46750166_9e4ec922da.jpg"/>
          <p:cNvPicPr>
            <a:picLocks noChangeAspect="1"/>
          </p:cNvPicPr>
          <p:nvPr/>
        </p:nvPicPr>
        <p:blipFill>
          <a:blip r:embed="rId3"/>
          <a:stretch>
            <a:fillRect/>
          </a:stretch>
        </p:blipFill>
        <p:spPr>
          <a:xfrm>
            <a:off x="5598369" y="3901382"/>
            <a:ext cx="3294111" cy="2623962"/>
          </a:xfrm>
          <a:prstGeom prst="rect">
            <a:avLst/>
          </a:prstGeom>
        </p:spPr>
      </p:pic>
    </p:spTree>
    <p:extLst>
      <p:ext uri="{BB962C8B-B14F-4D97-AF65-F5344CB8AC3E}">
        <p14:creationId xmlns:p14="http://schemas.microsoft.com/office/powerpoint/2010/main" val="31021671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Abgrenzungen</a:t>
            </a:r>
            <a:endParaRPr lang="de-DE" dirty="0"/>
          </a:p>
        </p:txBody>
      </p:sp>
      <p:sp>
        <p:nvSpPr>
          <p:cNvPr id="3" name="Inhaltsplatzhalter 2"/>
          <p:cNvSpPr>
            <a:spLocks noGrp="1"/>
          </p:cNvSpPr>
          <p:nvPr>
            <p:ph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5</a:t>
            </a:fld>
            <a:endParaRPr lang="en-US"/>
          </a:p>
        </p:txBody>
      </p:sp>
      <p:graphicFrame>
        <p:nvGraphicFramePr>
          <p:cNvPr id="5" name="Diagramm 4"/>
          <p:cNvGraphicFramePr/>
          <p:nvPr>
            <p:extLst>
              <p:ext uri="{D42A27DB-BD31-4B8C-83A1-F6EECF244321}">
                <p14:modId xmlns:p14="http://schemas.microsoft.com/office/powerpoint/2010/main" val="3973134874"/>
              </p:ext>
            </p:extLst>
          </p:nvPr>
        </p:nvGraphicFramePr>
        <p:xfrm>
          <a:off x="371872" y="1124744"/>
          <a:ext cx="7872536" cy="5344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06350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für die </a:t>
            </a:r>
            <a:r>
              <a:rPr lang="de-DE" dirty="0" err="1" smtClean="0"/>
              <a:t>IuD</a:t>
            </a:r>
            <a:r>
              <a:rPr lang="de-DE" dirty="0" smtClean="0"/>
              <a:t>-Institutionen</a:t>
            </a:r>
            <a:endParaRPr lang="de-DE" dirty="0"/>
          </a:p>
        </p:txBody>
      </p:sp>
      <p:sp>
        <p:nvSpPr>
          <p:cNvPr id="3" name="Inhaltsplatzhalter 2"/>
          <p:cNvSpPr>
            <a:spLocks noGrp="1"/>
          </p:cNvSpPr>
          <p:nvPr>
            <p:ph idx="1"/>
          </p:nvPr>
        </p:nvSpPr>
        <p:spPr/>
        <p:txBody>
          <a:bodyPr/>
          <a:lstStyle/>
          <a:p>
            <a:pPr lvl="1"/>
            <a:r>
              <a:rPr lang="de-DE" dirty="0" err="1" smtClean="0"/>
              <a:t>Gatekeeper-Funktion</a:t>
            </a:r>
            <a:endParaRPr lang="de-DE" dirty="0" smtClean="0"/>
          </a:p>
          <a:p>
            <a:pPr lvl="1"/>
            <a:r>
              <a:rPr lang="de-DE" dirty="0" smtClean="0"/>
              <a:t>„Lotsen“ im Informationsmeer</a:t>
            </a:r>
          </a:p>
          <a:p>
            <a:pPr lvl="1"/>
            <a:r>
              <a:rPr lang="de-DE" dirty="0" smtClean="0"/>
              <a:t>Datenflut „eindämmen“</a:t>
            </a:r>
          </a:p>
          <a:p>
            <a:pPr lvl="1"/>
            <a:r>
              <a:rPr lang="de-DE" dirty="0" smtClean="0"/>
              <a:t>Wissen der Bibliothekarinnen als unersetzliche Ressource</a:t>
            </a:r>
          </a:p>
          <a:p>
            <a:pPr lvl="1"/>
            <a:r>
              <a:rPr lang="de-DE" dirty="0" smtClean="0"/>
              <a:t>Attraktive Zugänge schaffen</a:t>
            </a:r>
          </a:p>
          <a:p>
            <a:pPr lvl="1"/>
            <a:r>
              <a:rPr lang="de-DE" dirty="0" smtClean="0"/>
              <a:t>Standards und Modelle umsetzen</a:t>
            </a:r>
          </a:p>
          <a:p>
            <a:pPr lvl="1"/>
            <a:r>
              <a:rPr lang="de-DE" dirty="0" smtClean="0"/>
              <a:t>Zeit, Geld, Personal ...</a:t>
            </a:r>
          </a:p>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50</a:t>
            </a:fld>
            <a:endParaRPr lang="en-US"/>
          </a:p>
        </p:txBody>
      </p:sp>
      <p:sp>
        <p:nvSpPr>
          <p:cNvPr id="6" name="Rechteck 5"/>
          <p:cNvSpPr/>
          <p:nvPr/>
        </p:nvSpPr>
        <p:spPr bwMode="auto">
          <a:xfrm>
            <a:off x="5410200" y="5791200"/>
            <a:ext cx="3429000" cy="3048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dirty="0" smtClean="0">
              <a:ln>
                <a:noFill/>
              </a:ln>
              <a:solidFill>
                <a:schemeClr val="tx1"/>
              </a:solidFill>
              <a:effectLst/>
              <a:latin typeface="Calibri"/>
              <a:cs typeface="Calibri"/>
            </a:endParaRPr>
          </a:p>
        </p:txBody>
      </p:sp>
      <p:pic>
        <p:nvPicPr>
          <p:cNvPr id="8" name="Grafik 7" descr="Legotag-EFG-Kamp-Lintfort-0058.jpg"/>
          <p:cNvPicPr>
            <a:picLocks noChangeAspect="1"/>
          </p:cNvPicPr>
          <p:nvPr/>
        </p:nvPicPr>
        <p:blipFill>
          <a:blip r:embed="rId2" cstate="print"/>
          <a:stretch>
            <a:fillRect/>
          </a:stretch>
        </p:blipFill>
        <p:spPr>
          <a:xfrm>
            <a:off x="5076056" y="3429000"/>
            <a:ext cx="3744416" cy="2496277"/>
          </a:xfrm>
          <a:prstGeom prst="rect">
            <a:avLst/>
          </a:prstGeom>
        </p:spPr>
      </p:pic>
    </p:spTree>
    <p:extLst>
      <p:ext uri="{BB962C8B-B14F-4D97-AF65-F5344CB8AC3E}">
        <p14:creationId xmlns:p14="http://schemas.microsoft.com/office/powerpoint/2010/main" val="26321965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für die Besucher / „Kunden“</a:t>
            </a:r>
            <a:endParaRPr lang="de-DE" dirty="0"/>
          </a:p>
        </p:txBody>
      </p:sp>
      <p:sp>
        <p:nvSpPr>
          <p:cNvPr id="3" name="Inhaltsplatzhalter 2"/>
          <p:cNvSpPr>
            <a:spLocks noGrp="1"/>
          </p:cNvSpPr>
          <p:nvPr>
            <p:ph idx="1"/>
          </p:nvPr>
        </p:nvSpPr>
        <p:spPr/>
        <p:txBody>
          <a:bodyPr/>
          <a:lstStyle/>
          <a:p>
            <a:pPr lvl="1"/>
            <a:r>
              <a:rPr lang="de-DE" dirty="0" smtClean="0"/>
              <a:t>Neue Technologien – alte Rezeptionsgewohnheiten?</a:t>
            </a:r>
          </a:p>
          <a:p>
            <a:pPr lvl="1"/>
            <a:r>
              <a:rPr lang="de-DE" dirty="0" smtClean="0"/>
              <a:t>Unterschiedliche </a:t>
            </a:r>
            <a:r>
              <a:rPr lang="de-DE" dirty="0" err="1" smtClean="0"/>
              <a:t>Zielpublika</a:t>
            </a:r>
            <a:r>
              <a:rPr lang="de-DE" dirty="0" smtClean="0"/>
              <a:t> mit unterschiedlichem Mediennutzungsverhalten</a:t>
            </a:r>
          </a:p>
          <a:p>
            <a:pPr lvl="1"/>
            <a:r>
              <a:rPr lang="de-DE" dirty="0" smtClean="0"/>
              <a:t>Informations- und Medienkompetenz fördern </a:t>
            </a:r>
          </a:p>
          <a:p>
            <a:pPr lvl="1"/>
            <a:r>
              <a:rPr lang="de-DE" dirty="0" smtClean="0"/>
              <a:t>Aufbau von Fähigkeiten, um zunehmend selbstständiger und zielorientierter Informationsbeschaffung und -verarbeitung  als wichtige Grundlage für lebenslanges Lernen.</a:t>
            </a:r>
          </a:p>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51</a:t>
            </a:fld>
            <a:endParaRPr lang="en-US"/>
          </a:p>
        </p:txBody>
      </p:sp>
      <p:pic>
        <p:nvPicPr>
          <p:cNvPr id="6" name="Picture 2"/>
          <p:cNvPicPr>
            <a:picLocks noChangeAspect="1" noChangeArrowheads="1"/>
          </p:cNvPicPr>
          <p:nvPr/>
        </p:nvPicPr>
        <p:blipFill>
          <a:blip r:embed="rId2" cstate="print"/>
          <a:srcRect/>
          <a:stretch>
            <a:fillRect/>
          </a:stretch>
        </p:blipFill>
        <p:spPr bwMode="auto">
          <a:xfrm>
            <a:off x="4788024" y="3789040"/>
            <a:ext cx="3978392" cy="2282144"/>
          </a:xfrm>
          <a:prstGeom prst="rect">
            <a:avLst/>
          </a:prstGeom>
          <a:noFill/>
          <a:ln w="9525">
            <a:noFill/>
            <a:miter lim="800000"/>
            <a:headEnd/>
            <a:tailEnd/>
          </a:ln>
        </p:spPr>
      </p:pic>
    </p:spTree>
    <p:extLst>
      <p:ext uri="{BB962C8B-B14F-4D97-AF65-F5344CB8AC3E}">
        <p14:creationId xmlns:p14="http://schemas.microsoft.com/office/powerpoint/2010/main" val="1812150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Grp="1" noChangeArrowheads="1"/>
          </p:cNvSpPr>
          <p:nvPr>
            <p:ph type="title"/>
          </p:nvPr>
        </p:nvSpPr>
        <p:spPr>
          <a:xfrm>
            <a:off x="457200" y="615305"/>
            <a:ext cx="8229600" cy="461665"/>
          </a:xfrm>
          <a:noFill/>
        </p:spPr>
        <p:txBody>
          <a:bodyPr>
            <a:spAutoFit/>
          </a:bodyPr>
          <a:lstStyle/>
          <a:p>
            <a:pPr eaLnBrk="1" hangingPunct="1"/>
            <a:r>
              <a:rPr lang="de-CH" sz="2400" dirty="0" smtClean="0">
                <a:ea typeface="Times New Roman" charset="0"/>
                <a:cs typeface="Times New Roman" charset="0"/>
              </a:rPr>
              <a:t>...für die </a:t>
            </a:r>
            <a:r>
              <a:rPr lang="de-CH" sz="2400" dirty="0" err="1" smtClean="0">
                <a:ea typeface="Times New Roman" charset="0"/>
                <a:cs typeface="Times New Roman" charset="0"/>
              </a:rPr>
              <a:t>IuD</a:t>
            </a:r>
            <a:r>
              <a:rPr lang="de-CH" sz="2400" dirty="0" smtClean="0">
                <a:ea typeface="Times New Roman" charset="0"/>
                <a:cs typeface="Times New Roman" charset="0"/>
              </a:rPr>
              <a:t>-Fachleute </a:t>
            </a:r>
            <a:endParaRPr lang="de-CH" sz="2400" dirty="0">
              <a:ea typeface="Times New Roman" charset="0"/>
              <a:cs typeface="Times New Roman" charset="0"/>
            </a:endParaRPr>
          </a:p>
        </p:txBody>
      </p:sp>
      <p:sp>
        <p:nvSpPr>
          <p:cNvPr id="6" name="Inhaltsplatzhalter 5"/>
          <p:cNvSpPr>
            <a:spLocks noGrp="1"/>
          </p:cNvSpPr>
          <p:nvPr>
            <p:ph idx="1"/>
          </p:nvPr>
        </p:nvSpPr>
        <p:spPr/>
        <p:txBody>
          <a:bodyPr/>
          <a:lstStyle/>
          <a:p>
            <a:endParaRPr lang="de-DE"/>
          </a:p>
        </p:txBody>
      </p:sp>
      <p:sp>
        <p:nvSpPr>
          <p:cNvPr id="22530" name="Foliennummernplatzhalter 2"/>
          <p:cNvSpPr>
            <a:spLocks noGrp="1"/>
          </p:cNvSpPr>
          <p:nvPr>
            <p:ph type="sldNum" sz="quarter" idx="10"/>
          </p:nvPr>
        </p:nvSpPr>
        <p:spPr>
          <a:noFill/>
        </p:spPr>
        <p:txBody>
          <a:bodyPr/>
          <a:lstStyle/>
          <a:p>
            <a:r>
              <a:rPr lang="en-US"/>
              <a:t>Seite </a:t>
            </a:r>
            <a:fld id="{6763DE5A-750A-A643-8962-487602243B64}" type="slidenum">
              <a:rPr lang="en-US"/>
              <a:pPr/>
              <a:t>52</a:t>
            </a:fld>
            <a:endParaRPr lang="en-US"/>
          </a:p>
        </p:txBody>
      </p:sp>
      <p:pic>
        <p:nvPicPr>
          <p:cNvPr id="22531" name="Picture 2" descr="inserat"/>
          <p:cNvPicPr>
            <a:picLocks noChangeAspect="1" noChangeArrowheads="1"/>
          </p:cNvPicPr>
          <p:nvPr/>
        </p:nvPicPr>
        <p:blipFill>
          <a:blip r:embed="rId3" cstate="print"/>
          <a:srcRect/>
          <a:stretch>
            <a:fillRect/>
          </a:stretch>
        </p:blipFill>
        <p:spPr bwMode="auto">
          <a:xfrm>
            <a:off x="3787775" y="463550"/>
            <a:ext cx="5203825" cy="5861050"/>
          </a:xfrm>
          <a:prstGeom prst="rect">
            <a:avLst/>
          </a:prstGeom>
          <a:noFill/>
          <a:ln w="9525">
            <a:noFill/>
            <a:miter lim="800000"/>
            <a:headEnd/>
            <a:tailEnd/>
          </a:ln>
        </p:spPr>
      </p:pic>
      <p:sp>
        <p:nvSpPr>
          <p:cNvPr id="22532" name="Text Box 3"/>
          <p:cNvSpPr txBox="1">
            <a:spLocks noChangeArrowheads="1"/>
          </p:cNvSpPr>
          <p:nvPr/>
        </p:nvSpPr>
        <p:spPr bwMode="auto">
          <a:xfrm>
            <a:off x="468313" y="5805488"/>
            <a:ext cx="2667000" cy="336550"/>
          </a:xfrm>
          <a:prstGeom prst="rect">
            <a:avLst/>
          </a:prstGeom>
          <a:noFill/>
          <a:ln w="9525">
            <a:noFill/>
            <a:miter lim="800000"/>
            <a:headEnd/>
            <a:tailEnd/>
          </a:ln>
        </p:spPr>
        <p:txBody>
          <a:bodyPr>
            <a:prstTxWarp prst="textNoShape">
              <a:avLst/>
            </a:prstTxWarp>
            <a:spAutoFit/>
          </a:bodyPr>
          <a:lstStyle/>
          <a:p>
            <a:pPr algn="l">
              <a:spcBef>
                <a:spcPct val="50000"/>
              </a:spcBef>
            </a:pPr>
            <a:r>
              <a:rPr lang="en-GB" sz="1600">
                <a:solidFill>
                  <a:srgbClr val="666666"/>
                </a:solidFill>
                <a:latin typeface="Arial" charset="0"/>
              </a:rPr>
              <a:t>[Quelle: Arbido 12 / 2000]</a:t>
            </a:r>
          </a:p>
        </p:txBody>
      </p:sp>
      <p:pic>
        <p:nvPicPr>
          <p:cNvPr id="7" name="Picture 8"/>
          <p:cNvPicPr>
            <a:picLocks noChangeAspect="1" noChangeArrowheads="1"/>
          </p:cNvPicPr>
          <p:nvPr/>
        </p:nvPicPr>
        <p:blipFill>
          <a:blip r:embed="rId4" cstate="print"/>
          <a:srcRect/>
          <a:stretch>
            <a:fillRect/>
          </a:stretch>
        </p:blipFill>
        <p:spPr bwMode="auto">
          <a:xfrm>
            <a:off x="152400" y="4422321"/>
            <a:ext cx="3429000" cy="2283279"/>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140424" y="2057400"/>
            <a:ext cx="3495472" cy="1875655"/>
          </a:xfrm>
          <a:prstGeom prst="rect">
            <a:avLst/>
          </a:prstGeom>
          <a:noFill/>
          <a:ln w="9525">
            <a:noFill/>
            <a:miter lim="800000"/>
            <a:headEnd/>
            <a:tailEnd/>
          </a:ln>
        </p:spPr>
      </p:pic>
    </p:spTree>
    <p:extLst>
      <p:ext uri="{BB962C8B-B14F-4D97-AF65-F5344CB8AC3E}">
        <p14:creationId xmlns:p14="http://schemas.microsoft.com/office/powerpoint/2010/main" val="35302993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pfuschicartoon.png"/>
          <p:cNvPicPr>
            <a:picLocks noChangeAspect="1"/>
          </p:cNvPicPr>
          <p:nvPr/>
        </p:nvPicPr>
        <p:blipFill>
          <a:blip r:embed="rId2" cstate="print"/>
          <a:stretch>
            <a:fillRect/>
          </a:stretch>
        </p:blipFill>
        <p:spPr>
          <a:xfrm>
            <a:off x="3955000" y="2971800"/>
            <a:ext cx="4884200" cy="3352800"/>
          </a:xfrm>
          <a:prstGeom prst="rect">
            <a:avLst/>
          </a:prstGeom>
        </p:spPr>
      </p:pic>
      <p:sp>
        <p:nvSpPr>
          <p:cNvPr id="2" name="Titel 1"/>
          <p:cNvSpPr>
            <a:spLocks noGrp="1"/>
          </p:cNvSpPr>
          <p:nvPr>
            <p:ph type="title"/>
          </p:nvPr>
        </p:nvSpPr>
        <p:spPr/>
        <p:txBody>
          <a:bodyPr/>
          <a:lstStyle/>
          <a:p>
            <a:r>
              <a:rPr lang="de-DE" dirty="0" smtClean="0"/>
              <a:t>... </a:t>
            </a:r>
            <a:r>
              <a:rPr lang="de-DE" dirty="0"/>
              <a:t>f</a:t>
            </a:r>
            <a:r>
              <a:rPr lang="de-DE" dirty="0" smtClean="0"/>
              <a:t>ür </a:t>
            </a:r>
            <a:r>
              <a:rPr lang="de-DE" dirty="0" err="1" smtClean="0"/>
              <a:t>IuD</a:t>
            </a:r>
            <a:r>
              <a:rPr lang="de-DE" dirty="0" smtClean="0"/>
              <a:t>-Fachleute</a:t>
            </a:r>
            <a:endParaRPr lang="de-DE" dirty="0"/>
          </a:p>
        </p:txBody>
      </p:sp>
      <p:sp>
        <p:nvSpPr>
          <p:cNvPr id="3" name="Inhaltsplatzhalter 2"/>
          <p:cNvSpPr>
            <a:spLocks noGrp="1"/>
          </p:cNvSpPr>
          <p:nvPr>
            <p:ph idx="1"/>
          </p:nvPr>
        </p:nvSpPr>
        <p:spPr/>
        <p:txBody>
          <a:bodyPr/>
          <a:lstStyle/>
          <a:p>
            <a:pPr lvl="1"/>
            <a:r>
              <a:rPr lang="de-DE" dirty="0" smtClean="0"/>
              <a:t>Nicht ertrinken!</a:t>
            </a:r>
          </a:p>
          <a:p>
            <a:pPr lvl="1"/>
            <a:r>
              <a:rPr lang="de-DE" dirty="0" smtClean="0"/>
              <a:t>Der Datenflut begegnen</a:t>
            </a:r>
          </a:p>
          <a:p>
            <a:pPr lvl="1"/>
            <a:r>
              <a:rPr lang="de-DE" dirty="0" smtClean="0"/>
              <a:t>Persönliches Informationsmanagement</a:t>
            </a:r>
          </a:p>
          <a:p>
            <a:pPr lvl="1"/>
            <a:r>
              <a:rPr lang="de-DE" dirty="0" smtClean="0"/>
              <a:t>Organisationsprinzip Zeit</a:t>
            </a:r>
          </a:p>
          <a:p>
            <a:pPr lvl="1"/>
            <a:r>
              <a:rPr lang="de-DE" dirty="0" smtClean="0"/>
              <a:t>Akzeptanz und Vertrauen </a:t>
            </a:r>
          </a:p>
          <a:p>
            <a:pPr lvl="1"/>
            <a:r>
              <a:rPr lang="de-DE" dirty="0" smtClean="0"/>
              <a:t>informationskompetent sein/bleiben</a:t>
            </a:r>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53</a:t>
            </a:fld>
            <a:endParaRPr lang="en-US"/>
          </a:p>
        </p:txBody>
      </p:sp>
    </p:spTree>
    <p:extLst>
      <p:ext uri="{BB962C8B-B14F-4D97-AF65-F5344CB8AC3E}">
        <p14:creationId xmlns:p14="http://schemas.microsoft.com/office/powerpoint/2010/main" val="29366418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624"/>
            <a:ext cx="8229600" cy="1143000"/>
          </a:xfrm>
        </p:spPr>
        <p:txBody>
          <a:bodyPr/>
          <a:lstStyle/>
          <a:p>
            <a:r>
              <a:rPr lang="de-DE" dirty="0" smtClean="0"/>
              <a:t>Analyse in der eigenen Institution</a:t>
            </a:r>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54</a:t>
            </a:fld>
            <a:endParaRPr lang="en-US"/>
          </a:p>
        </p:txBody>
      </p:sp>
      <p:grpSp>
        <p:nvGrpSpPr>
          <p:cNvPr id="5" name="Gruppierung 4"/>
          <p:cNvGrpSpPr/>
          <p:nvPr/>
        </p:nvGrpSpPr>
        <p:grpSpPr>
          <a:xfrm>
            <a:off x="2699792" y="2348880"/>
            <a:ext cx="3024336" cy="3024336"/>
            <a:chOff x="3391881" y="2826543"/>
            <a:chExt cx="2298796" cy="2069547"/>
          </a:xfrm>
        </p:grpSpPr>
        <p:sp>
          <p:nvSpPr>
            <p:cNvPr id="6" name="Rechteck 5"/>
            <p:cNvSpPr/>
            <p:nvPr/>
          </p:nvSpPr>
          <p:spPr>
            <a:xfrm>
              <a:off x="3391885" y="2826543"/>
              <a:ext cx="2298792" cy="2069547"/>
            </a:xfrm>
            <a:prstGeom prst="rect">
              <a:avLst/>
            </a:prstGeom>
            <a:solidFill>
              <a:srgbClr val="669900">
                <a:alpha val="29000"/>
              </a:srgb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a:ln>
                  <a:noFill/>
                </a:ln>
                <a:solidFill>
                  <a:sysClr val="window" lastClr="FFFFFF"/>
                </a:solidFill>
                <a:effectLst/>
                <a:uLnTx/>
                <a:uFillTx/>
                <a:latin typeface="Arial"/>
                <a:ea typeface="+mn-ea"/>
                <a:cs typeface="Arial"/>
              </a:endParaRPr>
            </a:p>
          </p:txBody>
        </p:sp>
        <p:sp>
          <p:nvSpPr>
            <p:cNvPr id="7" name="Textfeld 6"/>
            <p:cNvSpPr txBox="1"/>
            <p:nvPr/>
          </p:nvSpPr>
          <p:spPr>
            <a:xfrm>
              <a:off x="3829747" y="3270017"/>
              <a:ext cx="1369023" cy="2316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ysClr val="windowText" lastClr="000000"/>
                  </a:solidFill>
                  <a:effectLst/>
                  <a:uLnTx/>
                  <a:uFillTx/>
                  <a:latin typeface="Arial"/>
                  <a:cs typeface="Arial"/>
                </a:rPr>
                <a:t>Strategie</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sp>
          <p:nvSpPr>
            <p:cNvPr id="8" name="Textfeld 7"/>
            <p:cNvSpPr txBox="1"/>
            <p:nvPr/>
          </p:nvSpPr>
          <p:spPr>
            <a:xfrm>
              <a:off x="3587523" y="4235596"/>
              <a:ext cx="2050064" cy="40016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ysClr val="windowText" lastClr="000000"/>
                  </a:solidFill>
                  <a:effectLst/>
                  <a:uLnTx/>
                  <a:uFillTx/>
                  <a:latin typeface="Arial"/>
                  <a:cs typeface="Arial"/>
                </a:rPr>
                <a:t>Nachhaltigkeit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cxnSp>
          <p:nvCxnSpPr>
            <p:cNvPr id="9" name="Gerade Verbindung 8"/>
            <p:cNvCxnSpPr/>
            <p:nvPr/>
          </p:nvCxnSpPr>
          <p:spPr>
            <a:xfrm flipV="1">
              <a:off x="3391881" y="3852502"/>
              <a:ext cx="2298792" cy="17635"/>
            </a:xfrm>
            <a:prstGeom prst="line">
              <a:avLst/>
            </a:prstGeom>
            <a:noFill/>
            <a:ln w="25400" cap="flat" cmpd="sng" algn="ctr">
              <a:solidFill>
                <a:srgbClr val="9BBB59">
                  <a:lumMod val="50000"/>
                </a:srgbClr>
              </a:solidFill>
              <a:prstDash val="sysDash"/>
              <a:round/>
            </a:ln>
            <a:effectLst/>
          </p:spPr>
        </p:cxnSp>
      </p:grpSp>
      <p:sp>
        <p:nvSpPr>
          <p:cNvPr id="10" name="Rechteck 9"/>
          <p:cNvSpPr/>
          <p:nvPr/>
        </p:nvSpPr>
        <p:spPr>
          <a:xfrm>
            <a:off x="4860032" y="6453336"/>
            <a:ext cx="1480994" cy="276999"/>
          </a:xfrm>
          <a:prstGeom prst="rect">
            <a:avLst/>
          </a:prstGeom>
        </p:spPr>
        <p:txBody>
          <a:bodyPr wrap="none">
            <a:spAutoFit/>
          </a:bodyPr>
          <a:lstStyle/>
          <a:p>
            <a:r>
              <a:rPr lang="de-CH" sz="1200" dirty="0" smtClean="0">
                <a:latin typeface="Calibri"/>
                <a:cs typeface="Calibri"/>
              </a:rPr>
              <a:t>(eigene Darstellung)</a:t>
            </a:r>
            <a:endParaRPr lang="de-DE" sz="1200" dirty="0">
              <a:latin typeface="Calibri"/>
              <a:cs typeface="Calibri"/>
            </a:endParaRPr>
          </a:p>
        </p:txBody>
      </p:sp>
      <p:grpSp>
        <p:nvGrpSpPr>
          <p:cNvPr id="11" name="Gruppierung 10"/>
          <p:cNvGrpSpPr/>
          <p:nvPr/>
        </p:nvGrpSpPr>
        <p:grpSpPr>
          <a:xfrm>
            <a:off x="2699792" y="836880"/>
            <a:ext cx="3024336" cy="1512000"/>
            <a:chOff x="2699792" y="836880"/>
            <a:chExt cx="3024336" cy="1512000"/>
          </a:xfrm>
        </p:grpSpPr>
        <p:sp>
          <p:nvSpPr>
            <p:cNvPr id="12" name="Gleichschenkliges Dreieck 11"/>
            <p:cNvSpPr/>
            <p:nvPr/>
          </p:nvSpPr>
          <p:spPr bwMode="auto">
            <a:xfrm>
              <a:off x="2699792" y="836880"/>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3" name="Textfeld 12"/>
            <p:cNvSpPr txBox="1"/>
            <p:nvPr/>
          </p:nvSpPr>
          <p:spPr>
            <a:xfrm>
              <a:off x="3275856" y="1844824"/>
              <a:ext cx="180111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ysClr val="windowText" lastClr="000000"/>
                  </a:solidFill>
                  <a:effectLst/>
                  <a:uLnTx/>
                  <a:uFillTx/>
                  <a:latin typeface="Arial"/>
                  <a:cs typeface="Arial"/>
                </a:rPr>
                <a:t>Didaktik</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grpSp>
      <p:grpSp>
        <p:nvGrpSpPr>
          <p:cNvPr id="14" name="Gruppierung 13"/>
          <p:cNvGrpSpPr/>
          <p:nvPr/>
        </p:nvGrpSpPr>
        <p:grpSpPr>
          <a:xfrm>
            <a:off x="5724128" y="2348880"/>
            <a:ext cx="1512000" cy="3024336"/>
            <a:chOff x="5724128" y="2348880"/>
            <a:chExt cx="1512000" cy="3024336"/>
          </a:xfrm>
        </p:grpSpPr>
        <p:sp>
          <p:nvSpPr>
            <p:cNvPr id="15" name="Gleichschenkliges Dreieck 14"/>
            <p:cNvSpPr/>
            <p:nvPr/>
          </p:nvSpPr>
          <p:spPr bwMode="auto">
            <a:xfrm rot="5400000">
              <a:off x="4967960"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6" name="Textfeld 15"/>
            <p:cNvSpPr txBox="1"/>
            <p:nvPr/>
          </p:nvSpPr>
          <p:spPr>
            <a:xfrm rot="5400000">
              <a:off x="5208874" y="3584214"/>
              <a:ext cx="180111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600" b="1" kern="0" noProof="0" dirty="0" smtClean="0">
                  <a:solidFill>
                    <a:sysClr val="windowText" lastClr="000000"/>
                  </a:solidFill>
                  <a:latin typeface="Arial"/>
                  <a:cs typeface="Arial"/>
                </a:rPr>
                <a:t>Technologie</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grpSp>
      <p:grpSp>
        <p:nvGrpSpPr>
          <p:cNvPr id="17" name="Gruppierung 16"/>
          <p:cNvGrpSpPr/>
          <p:nvPr/>
        </p:nvGrpSpPr>
        <p:grpSpPr>
          <a:xfrm>
            <a:off x="1187624" y="2348880"/>
            <a:ext cx="1512000" cy="3024336"/>
            <a:chOff x="1187624" y="2348880"/>
            <a:chExt cx="1512000" cy="3024336"/>
          </a:xfrm>
        </p:grpSpPr>
        <p:sp>
          <p:nvSpPr>
            <p:cNvPr id="18" name="Gleichschenkliges Dreieck 17"/>
            <p:cNvSpPr/>
            <p:nvPr/>
          </p:nvSpPr>
          <p:spPr bwMode="auto">
            <a:xfrm rot="16200000">
              <a:off x="431456"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9" name="Textfeld 18"/>
            <p:cNvSpPr txBox="1"/>
            <p:nvPr/>
          </p:nvSpPr>
          <p:spPr>
            <a:xfrm rot="16200000">
              <a:off x="1392450" y="3656222"/>
              <a:ext cx="180111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ysClr val="windowText" lastClr="000000"/>
                  </a:solidFill>
                  <a:effectLst/>
                  <a:uLnTx/>
                  <a:uFillTx/>
                  <a:latin typeface="Arial"/>
                  <a:cs typeface="Arial"/>
                </a:rPr>
                <a:t>Kultur</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grpSp>
      <p:grpSp>
        <p:nvGrpSpPr>
          <p:cNvPr id="20" name="Gruppierung 19"/>
          <p:cNvGrpSpPr/>
          <p:nvPr/>
        </p:nvGrpSpPr>
        <p:grpSpPr>
          <a:xfrm>
            <a:off x="2699792" y="5373383"/>
            <a:ext cx="3024336" cy="1512000"/>
            <a:chOff x="2699792" y="5373383"/>
            <a:chExt cx="3024336" cy="1512000"/>
          </a:xfrm>
        </p:grpSpPr>
        <p:sp>
          <p:nvSpPr>
            <p:cNvPr id="21" name="Gleichschenkliges Dreieck 20"/>
            <p:cNvSpPr/>
            <p:nvPr/>
          </p:nvSpPr>
          <p:spPr bwMode="auto">
            <a:xfrm rot="10800000">
              <a:off x="2699792" y="5373383"/>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22" name="Textfeld 21"/>
            <p:cNvSpPr txBox="1"/>
            <p:nvPr/>
          </p:nvSpPr>
          <p:spPr>
            <a:xfrm>
              <a:off x="3275856" y="5733256"/>
              <a:ext cx="180111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600" b="1" kern="0" dirty="0" smtClean="0">
                  <a:solidFill>
                    <a:sysClr val="windowText" lastClr="000000"/>
                  </a:solidFill>
                  <a:latin typeface="Arial"/>
                  <a:cs typeface="Arial"/>
                </a:rPr>
                <a:t>Organisation</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grpSp>
    </p:spTree>
    <p:extLst>
      <p:ext uri="{BB962C8B-B14F-4D97-AF65-F5344CB8AC3E}">
        <p14:creationId xmlns:p14="http://schemas.microsoft.com/office/powerpoint/2010/main" val="415236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Analyse der eigenen Institution</a:t>
            </a:r>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55</a:t>
            </a:fld>
            <a:endParaRPr lang="en-US"/>
          </a:p>
        </p:txBody>
      </p:sp>
      <p:pic>
        <p:nvPicPr>
          <p:cNvPr id="5" name="Bild 4" descr="Macintosh HD:Users:boellernadja:Desktop:Bildschirmfoto 2012-10-20 um 21.53.42.png"/>
          <p:cNvPicPr/>
          <p:nvPr/>
        </p:nvPicPr>
        <p:blipFill>
          <a:blip r:embed="rId2"/>
          <a:srcRect/>
          <a:stretch>
            <a:fillRect/>
          </a:stretch>
        </p:blipFill>
        <p:spPr bwMode="auto">
          <a:xfrm>
            <a:off x="1475657" y="1628800"/>
            <a:ext cx="6192688" cy="4464495"/>
          </a:xfrm>
          <a:prstGeom prst="rect">
            <a:avLst/>
          </a:prstGeom>
          <a:noFill/>
          <a:ln w="9525">
            <a:noFill/>
            <a:miter lim="800000"/>
            <a:headEnd/>
            <a:tailEnd/>
          </a:ln>
        </p:spPr>
      </p:pic>
      <p:sp>
        <p:nvSpPr>
          <p:cNvPr id="3" name="Oval 2"/>
          <p:cNvSpPr/>
          <p:nvPr/>
        </p:nvSpPr>
        <p:spPr bwMode="auto">
          <a:xfrm>
            <a:off x="5652120" y="2348880"/>
            <a:ext cx="2160240" cy="3384376"/>
          </a:xfrm>
          <a:prstGeom prst="ellipse">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04801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Wo wollen wir hin?</a:t>
            </a:r>
            <a:endParaRPr lang="de-DE" dirty="0"/>
          </a:p>
        </p:txBody>
      </p:sp>
      <p:sp>
        <p:nvSpPr>
          <p:cNvPr id="3" name="Inhaltsplatzhalter 2"/>
          <p:cNvSpPr>
            <a:spLocks noGrp="1"/>
          </p:cNvSpPr>
          <p:nvPr>
            <p:ph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56</a:t>
            </a:fld>
            <a:endParaRPr lang="en-US"/>
          </a:p>
        </p:txBody>
      </p:sp>
      <p:graphicFrame>
        <p:nvGraphicFramePr>
          <p:cNvPr id="5" name="Diagramm 4"/>
          <p:cNvGraphicFramePr/>
          <p:nvPr>
            <p:extLst>
              <p:ext uri="{D42A27DB-BD31-4B8C-83A1-F6EECF244321}">
                <p14:modId xmlns:p14="http://schemas.microsoft.com/office/powerpoint/2010/main" val="3233072179"/>
              </p:ext>
            </p:extLst>
          </p:nvPr>
        </p:nvGraphicFramePr>
        <p:xfrm>
          <a:off x="683568" y="836712"/>
          <a:ext cx="7416824"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33811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Herausforderung heute</a:t>
            </a:r>
            <a:endParaRPr lang="de-DE" dirty="0"/>
          </a:p>
        </p:txBody>
      </p:sp>
      <p:sp>
        <p:nvSpPr>
          <p:cNvPr id="3" name="Inhaltsplatzhalter 2"/>
          <p:cNvSpPr>
            <a:spLocks noGrp="1"/>
          </p:cNvSpPr>
          <p:nvPr>
            <p:ph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57</a:t>
            </a:fld>
            <a:endParaRPr lang="en-US"/>
          </a:p>
        </p:txBody>
      </p:sp>
      <p:graphicFrame>
        <p:nvGraphicFramePr>
          <p:cNvPr id="5" name="Diagramm 4"/>
          <p:cNvGraphicFramePr/>
          <p:nvPr>
            <p:extLst>
              <p:ext uri="{D42A27DB-BD31-4B8C-83A1-F6EECF244321}">
                <p14:modId xmlns:p14="http://schemas.microsoft.com/office/powerpoint/2010/main" val="691779010"/>
              </p:ext>
            </p:extLst>
          </p:nvPr>
        </p:nvGraphicFramePr>
        <p:xfrm>
          <a:off x="371872" y="1124744"/>
          <a:ext cx="7872536" cy="5344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74165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bwMode="auto">
          <a:xfrm>
            <a:off x="467544" y="2162531"/>
            <a:ext cx="8001000" cy="576064"/>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charset="0"/>
            </a:endParaRPr>
          </a:p>
        </p:txBody>
      </p:sp>
      <p:sp>
        <p:nvSpPr>
          <p:cNvPr id="8" name="Rechteck 7"/>
          <p:cNvSpPr/>
          <p:nvPr/>
        </p:nvSpPr>
        <p:spPr bwMode="auto">
          <a:xfrm>
            <a:off x="459432" y="3198865"/>
            <a:ext cx="8001000" cy="504056"/>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tx1"/>
                </a:solidFill>
                <a:effectLst/>
                <a:latin typeface="Times New Roman" charset="0"/>
              </a:rPr>
              <a:t> </a:t>
            </a:r>
            <a:endParaRPr kumimoji="0" lang="de-DE" sz="2400" b="0" i="0" u="none" strike="noStrike" cap="none" normalizeH="0" baseline="0" dirty="0">
              <a:ln>
                <a:noFill/>
              </a:ln>
              <a:solidFill>
                <a:schemeClr val="tx1"/>
              </a:solidFill>
              <a:effectLst/>
              <a:latin typeface="Times New Roman" charset="0"/>
            </a:endParaRPr>
          </a:p>
        </p:txBody>
      </p:sp>
      <p:sp>
        <p:nvSpPr>
          <p:cNvPr id="9" name="Rechteck 8"/>
          <p:cNvSpPr/>
          <p:nvPr/>
        </p:nvSpPr>
        <p:spPr bwMode="auto">
          <a:xfrm>
            <a:off x="467544" y="4739255"/>
            <a:ext cx="8001000" cy="475834"/>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tx1"/>
                </a:solidFill>
                <a:effectLst/>
                <a:latin typeface="Times New Roman" charset="0"/>
              </a:rPr>
              <a:t> </a:t>
            </a:r>
            <a:endParaRPr kumimoji="0" lang="de-DE" sz="2400" b="0" i="0" u="none" strike="noStrike" cap="none" normalizeH="0" baseline="0" dirty="0">
              <a:ln>
                <a:noFill/>
              </a:ln>
              <a:solidFill>
                <a:schemeClr val="tx1"/>
              </a:solidFill>
              <a:effectLst/>
              <a:latin typeface="Times New Roman" charset="0"/>
            </a:endParaRPr>
          </a:p>
        </p:txBody>
      </p:sp>
      <p:sp>
        <p:nvSpPr>
          <p:cNvPr id="12" name="Rechteck 11"/>
          <p:cNvSpPr/>
          <p:nvPr/>
        </p:nvSpPr>
        <p:spPr bwMode="auto">
          <a:xfrm>
            <a:off x="467544" y="3861048"/>
            <a:ext cx="8001000" cy="432048"/>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charset="0"/>
            </a:endParaRPr>
          </a:p>
        </p:txBody>
      </p:sp>
      <p:sp>
        <p:nvSpPr>
          <p:cNvPr id="13" name="Rechteck 12"/>
          <p:cNvSpPr/>
          <p:nvPr/>
        </p:nvSpPr>
        <p:spPr bwMode="auto">
          <a:xfrm>
            <a:off x="467544" y="1080958"/>
            <a:ext cx="8001000" cy="576064"/>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charset="0"/>
            </a:endParaRPr>
          </a:p>
        </p:txBody>
      </p:sp>
      <p:sp>
        <p:nvSpPr>
          <p:cNvPr id="2" name="Titel 1"/>
          <p:cNvSpPr>
            <a:spLocks noGrp="1"/>
          </p:cNvSpPr>
          <p:nvPr>
            <p:ph type="title"/>
          </p:nvPr>
        </p:nvSpPr>
        <p:spPr/>
        <p:txBody>
          <a:bodyPr/>
          <a:lstStyle/>
          <a:p>
            <a:r>
              <a:rPr lang="de-DE" dirty="0" smtClean="0"/>
              <a:t>Programm</a:t>
            </a:r>
            <a:endParaRPr lang="de-DE" dirty="0">
              <a:solidFill>
                <a:srgbClr val="FF0000"/>
              </a:solidFill>
            </a:endParaRPr>
          </a:p>
        </p:txBody>
      </p:sp>
      <p:sp>
        <p:nvSpPr>
          <p:cNvPr id="3" name="Inhaltsplatzhalter 2"/>
          <p:cNvSpPr>
            <a:spLocks noGrp="1"/>
          </p:cNvSpPr>
          <p:nvPr>
            <p:ph idx="1"/>
          </p:nvPr>
        </p:nvSpPr>
        <p:spPr>
          <a:xfrm>
            <a:off x="457200" y="1124744"/>
            <a:ext cx="7715200" cy="5184576"/>
          </a:xfrm>
        </p:spPr>
        <p:txBody>
          <a:bodyPr/>
          <a:lstStyle/>
          <a:p>
            <a:r>
              <a:rPr lang="de-DE" sz="1200" dirty="0" smtClean="0"/>
              <a:t>9.00-10.30		</a:t>
            </a:r>
            <a:r>
              <a:rPr lang="de-DE" sz="1200" b="1" dirty="0" smtClean="0"/>
              <a:t>Warum sind Schlüsselkompetenzen wichtig? </a:t>
            </a:r>
            <a:br>
              <a:rPr lang="de-DE" sz="1200" b="1" dirty="0" smtClean="0"/>
            </a:br>
            <a:r>
              <a:rPr lang="de-DE" sz="1200" b="1" dirty="0" smtClean="0"/>
              <a:t>		Wie grenzt sich Informationskompetenz von anderen Kompetenzen ab?</a:t>
            </a:r>
          </a:p>
          <a:p>
            <a:r>
              <a:rPr lang="de-DE" sz="1200" b="1" dirty="0"/>
              <a:t>	</a:t>
            </a:r>
          </a:p>
          <a:p>
            <a:r>
              <a:rPr lang="de-DE" sz="1200" dirty="0" smtClean="0">
                <a:solidFill>
                  <a:srgbClr val="669900"/>
                </a:solidFill>
              </a:rPr>
              <a:t>10.30-10.45		Pause</a:t>
            </a:r>
          </a:p>
          <a:p>
            <a:endParaRPr lang="de-DE" sz="1200" dirty="0">
              <a:solidFill>
                <a:srgbClr val="669900"/>
              </a:solidFill>
            </a:endParaRPr>
          </a:p>
          <a:p>
            <a:r>
              <a:rPr lang="de-DE" sz="1200" b="1" dirty="0" smtClean="0"/>
              <a:t>	</a:t>
            </a:r>
            <a:r>
              <a:rPr lang="de-DE" sz="1200" dirty="0" smtClean="0"/>
              <a:t>10.45-12.30</a:t>
            </a:r>
            <a:r>
              <a:rPr lang="de-DE" sz="1200" b="1" dirty="0" smtClean="0"/>
              <a:t>		Wie hat sich die Informationskompetenz-Förderung entwickelt?</a:t>
            </a:r>
          </a:p>
          <a:p>
            <a:r>
              <a:rPr lang="de-DE" sz="1200" b="1" dirty="0"/>
              <a:t>	</a:t>
            </a:r>
            <a:r>
              <a:rPr lang="de-DE" sz="1200" b="1" dirty="0" smtClean="0"/>
              <a:t>		Wozu brauchen wir Modelle und Standards der Informationskompetenz?</a:t>
            </a:r>
            <a:endParaRPr lang="de-DE" sz="1200" i="1" dirty="0">
              <a:solidFill>
                <a:srgbClr val="669900"/>
              </a:solidFill>
            </a:endParaRPr>
          </a:p>
          <a:p>
            <a:endParaRPr lang="de-DE" sz="1200" dirty="0"/>
          </a:p>
          <a:p>
            <a:r>
              <a:rPr lang="de-DE" sz="1200" b="1" dirty="0" smtClean="0">
                <a:solidFill>
                  <a:srgbClr val="669900"/>
                </a:solidFill>
              </a:rPr>
              <a:t>12.30-13.30</a:t>
            </a:r>
            <a:r>
              <a:rPr lang="de-DE" sz="1200" b="1" dirty="0">
                <a:solidFill>
                  <a:srgbClr val="669900"/>
                </a:solidFill>
              </a:rPr>
              <a:t>	</a:t>
            </a:r>
            <a:r>
              <a:rPr lang="de-DE" sz="1200" b="1" dirty="0" smtClean="0">
                <a:solidFill>
                  <a:srgbClr val="669900"/>
                </a:solidFill>
              </a:rPr>
              <a:t>	Mittagessen</a:t>
            </a:r>
          </a:p>
          <a:p>
            <a:endParaRPr lang="de-DE" sz="1200" b="1" i="1" dirty="0"/>
          </a:p>
          <a:p>
            <a:r>
              <a:rPr lang="de-DE" sz="1200" dirty="0" smtClean="0"/>
              <a:t>13.30-14.15</a:t>
            </a:r>
            <a:r>
              <a:rPr lang="de-DE" sz="1200" dirty="0"/>
              <a:t>	</a:t>
            </a:r>
            <a:r>
              <a:rPr lang="de-DE" sz="1200" dirty="0" smtClean="0"/>
              <a:t>	</a:t>
            </a:r>
            <a:r>
              <a:rPr lang="de-DE" sz="1200" b="1" dirty="0" smtClean="0"/>
              <a:t>Überblick Modelle und Standards der Informationskompetenz</a:t>
            </a:r>
            <a:endParaRPr lang="de-DE" sz="1200" dirty="0" smtClean="0"/>
          </a:p>
          <a:p>
            <a:endParaRPr lang="de-DE" sz="1200" dirty="0" smtClean="0"/>
          </a:p>
          <a:p>
            <a:endParaRPr lang="de-DE" sz="1200" dirty="0" smtClean="0"/>
          </a:p>
          <a:p>
            <a:r>
              <a:rPr lang="de-DE" sz="1200" dirty="0" smtClean="0"/>
              <a:t>14.15-15.00	</a:t>
            </a:r>
            <a:r>
              <a:rPr lang="de-DE" sz="1200" dirty="0"/>
              <a:t>	</a:t>
            </a:r>
            <a:r>
              <a:rPr lang="de-DE" sz="1200" b="1" dirty="0" smtClean="0"/>
              <a:t>Gruppenarbeiten zu den Standards</a:t>
            </a:r>
          </a:p>
          <a:p>
            <a:endParaRPr lang="de-DE" sz="1200" i="1" dirty="0" smtClean="0">
              <a:solidFill>
                <a:srgbClr val="669900"/>
              </a:solidFill>
            </a:endParaRPr>
          </a:p>
          <a:p>
            <a:r>
              <a:rPr lang="de-DE" sz="1200" dirty="0" smtClean="0">
                <a:solidFill>
                  <a:srgbClr val="669900"/>
                </a:solidFill>
              </a:rPr>
              <a:t>15.00-15.15</a:t>
            </a:r>
            <a:r>
              <a:rPr lang="de-DE" sz="1200" dirty="0">
                <a:solidFill>
                  <a:srgbClr val="669900"/>
                </a:solidFill>
              </a:rPr>
              <a:t>	</a:t>
            </a:r>
            <a:r>
              <a:rPr lang="de-DE" sz="1200" dirty="0" smtClean="0">
                <a:solidFill>
                  <a:srgbClr val="669900"/>
                </a:solidFill>
              </a:rPr>
              <a:t>	Pause</a:t>
            </a:r>
            <a:endParaRPr lang="de-DE" sz="1200" dirty="0">
              <a:solidFill>
                <a:srgbClr val="669900"/>
              </a:solidFill>
            </a:endParaRPr>
          </a:p>
          <a:p>
            <a:endParaRPr lang="de-DE" sz="1200" b="1" i="1" dirty="0" smtClean="0"/>
          </a:p>
          <a:p>
            <a:r>
              <a:rPr lang="de-DE" sz="1200" dirty="0" smtClean="0"/>
              <a:t>15.15-16.00</a:t>
            </a:r>
            <a:r>
              <a:rPr lang="de-DE" sz="1200" b="1" dirty="0" smtClean="0"/>
              <a:t>		Lösungsansätze und Umsetzungsmöglichkeiten identifizieren</a:t>
            </a:r>
          </a:p>
          <a:p>
            <a:r>
              <a:rPr lang="de-DE" sz="1200" b="1" dirty="0" smtClean="0"/>
              <a:t>			</a:t>
            </a:r>
          </a:p>
          <a:p>
            <a:endParaRPr lang="de-DE" sz="1200" dirty="0" smtClean="0"/>
          </a:p>
          <a:p>
            <a:r>
              <a:rPr lang="de-DE" sz="1200" dirty="0" smtClean="0"/>
              <a:t>16.00-16.45	</a:t>
            </a:r>
            <a:r>
              <a:rPr lang="de-DE" sz="1200" dirty="0"/>
              <a:t>	</a:t>
            </a:r>
            <a:r>
              <a:rPr lang="de-DE" sz="1200" b="1" dirty="0" smtClean="0"/>
              <a:t>Ausblick, Abschluss und Evaluation</a:t>
            </a:r>
            <a:r>
              <a:rPr lang="de-DE" sz="1200" b="1" i="1" dirty="0" smtClean="0"/>
              <a:t>	</a:t>
            </a:r>
            <a:endParaRPr lang="de-DE" sz="1200" dirty="0" smtClean="0"/>
          </a:p>
          <a:p>
            <a:endParaRPr lang="de-DE" sz="1200" i="1" dirty="0" smtClean="0">
              <a:solidFill>
                <a:srgbClr val="669900"/>
              </a:solidFill>
            </a:endParaRPr>
          </a:p>
          <a:p>
            <a:endParaRPr lang="de-DE" sz="1200" i="1" dirty="0" smtClean="0">
              <a:solidFill>
                <a:srgbClr val="669900"/>
              </a:solidFill>
            </a:endParaRPr>
          </a:p>
          <a:p>
            <a:endParaRPr lang="de-DE" sz="1200" dirty="0" smtClean="0"/>
          </a:p>
          <a:p>
            <a:endParaRPr lang="de-DE" sz="1200" i="1" dirty="0" smtClean="0">
              <a:solidFill>
                <a:srgbClr val="669900"/>
              </a:solidFill>
            </a:endParaRPr>
          </a:p>
          <a:p>
            <a:endParaRPr lang="de-DE" sz="1200" dirty="0" smtClean="0"/>
          </a:p>
          <a:p>
            <a:endParaRPr lang="de-DE" sz="1200" b="1" i="1" dirty="0" smtClean="0"/>
          </a:p>
          <a:p>
            <a:r>
              <a:rPr lang="de-DE" sz="1200" dirty="0" smtClean="0"/>
              <a:t>			</a:t>
            </a:r>
          </a:p>
          <a:p>
            <a:r>
              <a:rPr lang="de-DE" sz="1200" dirty="0" smtClean="0"/>
              <a:t>		</a:t>
            </a:r>
            <a:endParaRPr lang="de-DE" sz="1200"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58</a:t>
            </a:fld>
            <a:endParaRPr lang="en-US"/>
          </a:p>
        </p:txBody>
      </p:sp>
      <p:sp>
        <p:nvSpPr>
          <p:cNvPr id="10" name="Rechteck 9"/>
          <p:cNvSpPr/>
          <p:nvPr/>
        </p:nvSpPr>
        <p:spPr bwMode="auto">
          <a:xfrm>
            <a:off x="467544" y="5360557"/>
            <a:ext cx="8001000" cy="546389"/>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184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785934"/>
            <a:ext cx="8229600" cy="1143000"/>
          </a:xfrm>
        </p:spPr>
        <p:txBody>
          <a:bodyPr/>
          <a:lstStyle/>
          <a:p>
            <a:pPr algn="ctr"/>
            <a:r>
              <a:rPr lang="de-CH" sz="6600" dirty="0" smtClean="0"/>
              <a:t>Mittagspause</a:t>
            </a:r>
            <a:endParaRPr lang="en-US" sz="6600" dirty="0"/>
          </a:p>
        </p:txBody>
      </p:sp>
      <p:sp>
        <p:nvSpPr>
          <p:cNvPr id="3" name="Inhaltsplatzhalter 2"/>
          <p:cNvSpPr>
            <a:spLocks noGrp="1"/>
          </p:cNvSpPr>
          <p:nvPr>
            <p:ph idx="1"/>
          </p:nvPr>
        </p:nvSpPr>
        <p:spPr>
          <a:xfrm>
            <a:off x="467544" y="1628800"/>
            <a:ext cx="8229600" cy="4525963"/>
          </a:xfrm>
        </p:spPr>
        <p:txBody>
          <a:bodyPr/>
          <a:lstStyle/>
          <a:p>
            <a:pPr algn="ctr"/>
            <a:endParaRPr lang="de-CH" sz="3600" dirty="0" smtClean="0"/>
          </a:p>
          <a:p>
            <a:pPr algn="ctr"/>
            <a:endParaRPr lang="de-CH" sz="3600" dirty="0" smtClean="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59</a:t>
            </a:fld>
            <a:endParaRPr lang="en-US"/>
          </a:p>
        </p:txBody>
      </p:sp>
      <p:pic>
        <p:nvPicPr>
          <p:cNvPr id="7" name="Bild 4" descr="AA049755.png"/>
          <p:cNvPicPr>
            <a:picLocks noChangeAspect="1"/>
          </p:cNvPicPr>
          <p:nvPr/>
        </p:nvPicPr>
        <p:blipFill>
          <a:blip r:embed="rId2" cstate="print"/>
          <a:srcRect/>
          <a:stretch>
            <a:fillRect/>
          </a:stretch>
        </p:blipFill>
        <p:spPr bwMode="auto">
          <a:xfrm>
            <a:off x="3048000" y="3733800"/>
            <a:ext cx="3073400" cy="2241550"/>
          </a:xfrm>
          <a:prstGeom prst="rect">
            <a:avLst/>
          </a:prstGeom>
          <a:noFill/>
          <a:ln w="9525">
            <a:noFill/>
            <a:miter lim="800000"/>
            <a:headEnd/>
            <a:tailEnd/>
          </a:ln>
        </p:spPr>
      </p:pic>
    </p:spTree>
    <p:extLst>
      <p:ext uri="{BB962C8B-B14F-4D97-AF65-F5344CB8AC3E}">
        <p14:creationId xmlns:p14="http://schemas.microsoft.com/office/powerpoint/2010/main" val="369967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descr="Bild_Büch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 y="0"/>
            <a:ext cx="9143391" cy="6857543"/>
          </a:xfrm>
          <a:prstGeom prst="rect">
            <a:avLst/>
          </a:prstGeom>
        </p:spPr>
      </p:pic>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6</a:t>
            </a:fld>
            <a:endParaRPr lang="en-US"/>
          </a:p>
        </p:txBody>
      </p:sp>
      <p:sp>
        <p:nvSpPr>
          <p:cNvPr id="5" name="Abgerundetes Rechteck 4"/>
          <p:cNvSpPr/>
          <p:nvPr/>
        </p:nvSpPr>
        <p:spPr bwMode="auto">
          <a:xfrm>
            <a:off x="395536" y="692696"/>
            <a:ext cx="8424936" cy="5832647"/>
          </a:xfrm>
          <a:prstGeom prst="roundRect">
            <a:avLst/>
          </a:prstGeom>
          <a:solidFill>
            <a:schemeClr val="accent3">
              <a:lumMod val="85000"/>
              <a:alpha val="85000"/>
            </a:schemeClr>
          </a:solidFill>
          <a:ln w="9525" cap="flat" cmpd="sng" algn="ctr">
            <a:noFill/>
            <a:prstDash val="solid"/>
            <a:round/>
            <a:headEnd type="none" w="med" len="med"/>
            <a:tailEnd type="none" w="med" len="med"/>
          </a:ln>
          <a:effectLst>
            <a:outerShdw blurRad="50800" dist="38100" dir="2700000" sx="101000" sy="101000" algn="tl" rotWithShape="0">
              <a:srgbClr val="000000">
                <a:alpha val="43000"/>
              </a:srgbClr>
            </a:outerShdw>
          </a:effectLst>
        </p:spPr>
        <p:txBody>
          <a:bodyPr vert="horz" wrap="none" lIns="91440" tIns="45720" rIns="91440" bIns="45720" numCol="1" rtlCol="0" anchor="ctr" anchorCtr="0" compatLnSpc="1">
            <a:prstTxWarp prst="textNoShape">
              <a:avLst/>
            </a:prstTxWarp>
          </a:bodyPr>
          <a:lstStyle/>
          <a:p>
            <a:pPr algn="ctr">
              <a:lnSpc>
                <a:spcPct val="140000"/>
              </a:lnSpc>
            </a:pPr>
            <a:r>
              <a:rPr lang="de-DE" dirty="0">
                <a:solidFill>
                  <a:schemeClr val="accent4">
                    <a:lumMod val="75000"/>
                    <a:lumOff val="25000"/>
                  </a:schemeClr>
                </a:solidFill>
                <a:latin typeface="Arial"/>
                <a:cs typeface="Arial"/>
              </a:rPr>
              <a:t>Strategische Verankerung von Informationskompetenz</a:t>
            </a:r>
          </a:p>
          <a:p>
            <a:pPr algn="ctr">
              <a:lnSpc>
                <a:spcPct val="140000"/>
              </a:lnSpc>
            </a:pPr>
            <a:r>
              <a:rPr lang="de-DE" dirty="0">
                <a:solidFill>
                  <a:schemeClr val="accent4">
                    <a:lumMod val="75000"/>
                    <a:lumOff val="25000"/>
                  </a:schemeClr>
                </a:solidFill>
                <a:latin typeface="Arial"/>
                <a:cs typeface="Arial"/>
              </a:rPr>
              <a:t>Etablierung von Standards zur Informationskompetenz</a:t>
            </a:r>
          </a:p>
          <a:p>
            <a:pPr algn="ctr">
              <a:lnSpc>
                <a:spcPct val="140000"/>
              </a:lnSpc>
            </a:pPr>
            <a:r>
              <a:rPr lang="de-DE" dirty="0">
                <a:solidFill>
                  <a:schemeClr val="accent4">
                    <a:lumMod val="75000"/>
                    <a:lumOff val="25000"/>
                  </a:schemeClr>
                </a:solidFill>
                <a:latin typeface="Arial"/>
                <a:cs typeface="Arial"/>
              </a:rPr>
              <a:t>Rolle und Wahrnehmung der Hochschulbibliothek</a:t>
            </a:r>
          </a:p>
          <a:p>
            <a:pPr algn="ctr">
              <a:lnSpc>
                <a:spcPct val="140000"/>
              </a:lnSpc>
            </a:pPr>
            <a:r>
              <a:rPr lang="de-DE" dirty="0">
                <a:solidFill>
                  <a:schemeClr val="accent4">
                    <a:lumMod val="75000"/>
                    <a:lumOff val="25000"/>
                  </a:schemeClr>
                </a:solidFill>
                <a:latin typeface="Arial"/>
                <a:cs typeface="Arial"/>
              </a:rPr>
              <a:t>Kooperation mit Fachbereichen innerhalb der Hochschule</a:t>
            </a:r>
          </a:p>
          <a:p>
            <a:pPr algn="ctr">
              <a:lnSpc>
                <a:spcPct val="140000"/>
              </a:lnSpc>
            </a:pPr>
            <a:r>
              <a:rPr lang="de-DE" dirty="0">
                <a:solidFill>
                  <a:schemeClr val="accent4">
                    <a:lumMod val="75000"/>
                    <a:lumOff val="25000"/>
                  </a:schemeClr>
                </a:solidFill>
                <a:latin typeface="Arial"/>
                <a:cs typeface="Arial"/>
              </a:rPr>
              <a:t>Anwendung von Modellen zur Informationskompetenz</a:t>
            </a:r>
          </a:p>
          <a:p>
            <a:pPr algn="ctr">
              <a:lnSpc>
                <a:spcPct val="140000"/>
              </a:lnSpc>
            </a:pPr>
            <a:r>
              <a:rPr lang="de-DE" dirty="0">
                <a:solidFill>
                  <a:schemeClr val="accent4">
                    <a:lumMod val="75000"/>
                    <a:lumOff val="25000"/>
                  </a:schemeClr>
                </a:solidFill>
                <a:latin typeface="Arial"/>
                <a:cs typeface="Arial"/>
              </a:rPr>
              <a:t>Organisatorische Strukturen innerhalb der Bibliothek</a:t>
            </a:r>
          </a:p>
          <a:p>
            <a:pPr algn="ctr">
              <a:lnSpc>
                <a:spcPct val="140000"/>
              </a:lnSpc>
            </a:pPr>
            <a:r>
              <a:rPr lang="de-DE" dirty="0">
                <a:solidFill>
                  <a:schemeClr val="accent4">
                    <a:lumMod val="75000"/>
                    <a:lumOff val="25000"/>
                  </a:schemeClr>
                </a:solidFill>
                <a:latin typeface="Arial"/>
                <a:cs typeface="Arial"/>
              </a:rPr>
              <a:t>Didaktische Anforderungen an die Teaching Library</a:t>
            </a:r>
          </a:p>
          <a:p>
            <a:pPr algn="ctr">
              <a:lnSpc>
                <a:spcPct val="140000"/>
              </a:lnSpc>
            </a:pPr>
            <a:r>
              <a:rPr lang="de-DE" dirty="0">
                <a:solidFill>
                  <a:schemeClr val="accent4">
                    <a:lumMod val="75000"/>
                    <a:lumOff val="25000"/>
                  </a:schemeClr>
                </a:solidFill>
                <a:latin typeface="Arial"/>
                <a:cs typeface="Arial"/>
              </a:rPr>
              <a:t>Intracurriculare Einbettung von Schulungsprogrammen</a:t>
            </a:r>
          </a:p>
          <a:p>
            <a:pPr algn="ctr">
              <a:lnSpc>
                <a:spcPct val="140000"/>
              </a:lnSpc>
            </a:pPr>
            <a:r>
              <a:rPr lang="de-DE" dirty="0">
                <a:solidFill>
                  <a:schemeClr val="accent4">
                    <a:lumMod val="75000"/>
                    <a:lumOff val="25000"/>
                  </a:schemeClr>
                </a:solidFill>
                <a:latin typeface="Arial"/>
                <a:cs typeface="Arial"/>
              </a:rPr>
              <a:t>Technologische Unterstützung </a:t>
            </a:r>
          </a:p>
          <a:p>
            <a:pPr algn="ctr">
              <a:lnSpc>
                <a:spcPct val="140000"/>
              </a:lnSpc>
            </a:pPr>
            <a:r>
              <a:rPr lang="de-DE" dirty="0">
                <a:solidFill>
                  <a:schemeClr val="accent4">
                    <a:lumMod val="75000"/>
                    <a:lumOff val="25000"/>
                  </a:schemeClr>
                </a:solidFill>
                <a:latin typeface="Arial"/>
                <a:cs typeface="Arial"/>
              </a:rPr>
              <a:t>Lern- und Informationsverhalten von Studierenden</a:t>
            </a:r>
          </a:p>
        </p:txBody>
      </p:sp>
    </p:spTree>
    <p:extLst>
      <p:ext uri="{BB962C8B-B14F-4D97-AF65-F5344CB8AC3E}">
        <p14:creationId xmlns:p14="http://schemas.microsoft.com/office/powerpoint/2010/main" val="5619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000"/>
                                        <p:tgtEl>
                                          <p:spTgt spid="5">
                                            <p:txEl>
                                              <p:pRg st="1" end="1"/>
                                            </p:txEl>
                                          </p:spTgt>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childTnLst>
                                </p:cTn>
                              </p:par>
                            </p:childTnLst>
                          </p:cTn>
                        </p:par>
                        <p:par>
                          <p:cTn id="33" fill="hold">
                            <p:stCondLst>
                              <p:cond delay="6000"/>
                            </p:stCondLst>
                            <p:childTnLst>
                              <p:par>
                                <p:cTn id="34" presetID="10" presetClass="entr" presetSubtype="0" fill="hold" grpId="0" nodeType="after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fade">
                                      <p:cBhvr>
                                        <p:cTn id="36" dur="1000"/>
                                        <p:tgtEl>
                                          <p:spTgt spid="5">
                                            <p:txEl>
                                              <p:pRg st="6" end="6"/>
                                            </p:txEl>
                                          </p:spTgt>
                                        </p:tgtEl>
                                      </p:cBhvr>
                                    </p:animEffect>
                                  </p:childTnLst>
                                </p:cTn>
                              </p:par>
                            </p:childTnLst>
                          </p:cTn>
                        </p:par>
                        <p:par>
                          <p:cTn id="37" fill="hold">
                            <p:stCondLst>
                              <p:cond delay="7000"/>
                            </p:stCondLst>
                            <p:childTnLst>
                              <p:par>
                                <p:cTn id="38" presetID="10" presetClass="entr" presetSubtype="0" fill="hold" grpId="0" nodeType="after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fade">
                                      <p:cBhvr>
                                        <p:cTn id="40" dur="1000"/>
                                        <p:tgtEl>
                                          <p:spTgt spid="5">
                                            <p:txEl>
                                              <p:pRg st="7" end="7"/>
                                            </p:txEl>
                                          </p:spTgt>
                                        </p:tgtEl>
                                      </p:cBhvr>
                                    </p:animEffect>
                                  </p:childTnLst>
                                </p:cTn>
                              </p:par>
                            </p:childTnLst>
                          </p:cTn>
                        </p:par>
                        <p:par>
                          <p:cTn id="41" fill="hold">
                            <p:stCondLst>
                              <p:cond delay="8000"/>
                            </p:stCondLst>
                            <p:childTnLst>
                              <p:par>
                                <p:cTn id="42" presetID="10" presetClass="entr" presetSubtype="0" fill="hold" grpId="0" nodeType="afterEffect">
                                  <p:stCondLst>
                                    <p:cond delay="0"/>
                                  </p:stCondLst>
                                  <p:childTnLst>
                                    <p:set>
                                      <p:cBhvr>
                                        <p:cTn id="43" dur="1" fill="hold">
                                          <p:stCondLst>
                                            <p:cond delay="0"/>
                                          </p:stCondLst>
                                        </p:cTn>
                                        <p:tgtEl>
                                          <p:spTgt spid="5">
                                            <p:txEl>
                                              <p:pRg st="8" end="8"/>
                                            </p:txEl>
                                          </p:spTgt>
                                        </p:tgtEl>
                                        <p:attrNameLst>
                                          <p:attrName>style.visibility</p:attrName>
                                        </p:attrNameLst>
                                      </p:cBhvr>
                                      <p:to>
                                        <p:strVal val="visible"/>
                                      </p:to>
                                    </p:set>
                                    <p:animEffect transition="in" filter="fade">
                                      <p:cBhvr>
                                        <p:cTn id="44" dur="1000"/>
                                        <p:tgtEl>
                                          <p:spTgt spid="5">
                                            <p:txEl>
                                              <p:pRg st="8" end="8"/>
                                            </p:txEl>
                                          </p:spTgt>
                                        </p:tgtEl>
                                      </p:cBhvr>
                                    </p:animEffect>
                                  </p:childTnLst>
                                </p:cTn>
                              </p:par>
                            </p:childTnLst>
                          </p:cTn>
                        </p:par>
                        <p:par>
                          <p:cTn id="45" fill="hold">
                            <p:stCondLst>
                              <p:cond delay="9000"/>
                            </p:stCondLst>
                            <p:childTnLst>
                              <p:par>
                                <p:cTn id="46" presetID="10" presetClass="entr" presetSubtype="0" fill="hold" grpId="0" nodeType="afterEffect">
                                  <p:stCondLst>
                                    <p:cond delay="0"/>
                                  </p:stCondLst>
                                  <p:childTnLst>
                                    <p:set>
                                      <p:cBhvr>
                                        <p:cTn id="47" dur="1" fill="hold">
                                          <p:stCondLst>
                                            <p:cond delay="0"/>
                                          </p:stCondLst>
                                        </p:cTn>
                                        <p:tgtEl>
                                          <p:spTgt spid="5">
                                            <p:txEl>
                                              <p:pRg st="9" end="9"/>
                                            </p:txEl>
                                          </p:spTgt>
                                        </p:tgtEl>
                                        <p:attrNameLst>
                                          <p:attrName>style.visibility</p:attrName>
                                        </p:attrNameLst>
                                      </p:cBhvr>
                                      <p:to>
                                        <p:strVal val="visible"/>
                                      </p:to>
                                    </p:set>
                                    <p:animEffect transition="in" filter="fade">
                                      <p:cBhvr>
                                        <p:cTn id="48" dur="1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bwMode="auto">
          <a:xfrm>
            <a:off x="459432" y="3198865"/>
            <a:ext cx="8001000" cy="504056"/>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tx1"/>
                </a:solidFill>
                <a:effectLst/>
                <a:latin typeface="Times New Roman" charset="0"/>
              </a:rPr>
              <a:t> </a:t>
            </a:r>
            <a:endParaRPr kumimoji="0" lang="de-DE" sz="2400" b="0" i="0" u="none" strike="noStrike" cap="none" normalizeH="0" baseline="0" dirty="0">
              <a:ln>
                <a:noFill/>
              </a:ln>
              <a:solidFill>
                <a:schemeClr val="tx1"/>
              </a:solidFill>
              <a:effectLst/>
              <a:latin typeface="Times New Roman" charset="0"/>
            </a:endParaRPr>
          </a:p>
        </p:txBody>
      </p:sp>
      <p:sp>
        <p:nvSpPr>
          <p:cNvPr id="2" name="Titel 1"/>
          <p:cNvSpPr>
            <a:spLocks noGrp="1"/>
          </p:cNvSpPr>
          <p:nvPr>
            <p:ph type="title"/>
          </p:nvPr>
        </p:nvSpPr>
        <p:spPr/>
        <p:txBody>
          <a:bodyPr/>
          <a:lstStyle/>
          <a:p>
            <a:r>
              <a:rPr lang="de-DE" dirty="0" smtClean="0"/>
              <a:t>Programm</a:t>
            </a:r>
            <a:endParaRPr lang="de-DE" dirty="0">
              <a:solidFill>
                <a:srgbClr val="FF0000"/>
              </a:solidFill>
            </a:endParaRPr>
          </a:p>
        </p:txBody>
      </p:sp>
      <p:sp>
        <p:nvSpPr>
          <p:cNvPr id="3" name="Inhaltsplatzhalter 2"/>
          <p:cNvSpPr>
            <a:spLocks noGrp="1"/>
          </p:cNvSpPr>
          <p:nvPr>
            <p:ph idx="1"/>
          </p:nvPr>
        </p:nvSpPr>
        <p:spPr>
          <a:xfrm>
            <a:off x="457200" y="1124744"/>
            <a:ext cx="7715200" cy="5184576"/>
          </a:xfrm>
        </p:spPr>
        <p:txBody>
          <a:bodyPr/>
          <a:lstStyle/>
          <a:p>
            <a:r>
              <a:rPr lang="de-DE" sz="1200" dirty="0" smtClean="0"/>
              <a:t>9.00-10.30		</a:t>
            </a:r>
            <a:r>
              <a:rPr lang="de-DE" sz="1200" b="1" dirty="0" smtClean="0"/>
              <a:t>Warum sind Schlüsselkompetenzen wichtig? </a:t>
            </a:r>
            <a:br>
              <a:rPr lang="de-DE" sz="1200" b="1" dirty="0" smtClean="0"/>
            </a:br>
            <a:r>
              <a:rPr lang="de-DE" sz="1200" b="1" dirty="0" smtClean="0"/>
              <a:t>		Wie grenzt sich Informationskompetenz von anderen Kompetenzen ab?</a:t>
            </a:r>
          </a:p>
          <a:p>
            <a:r>
              <a:rPr lang="de-DE" sz="1200" b="1" dirty="0"/>
              <a:t>	</a:t>
            </a:r>
          </a:p>
          <a:p>
            <a:r>
              <a:rPr lang="de-DE" sz="1200" dirty="0" smtClean="0">
                <a:solidFill>
                  <a:srgbClr val="669900"/>
                </a:solidFill>
              </a:rPr>
              <a:t>10.30-10.45		Pause</a:t>
            </a:r>
          </a:p>
          <a:p>
            <a:endParaRPr lang="de-DE" sz="1200" dirty="0">
              <a:solidFill>
                <a:srgbClr val="669900"/>
              </a:solidFill>
            </a:endParaRPr>
          </a:p>
          <a:p>
            <a:r>
              <a:rPr lang="de-DE" sz="1200" b="1" dirty="0" smtClean="0"/>
              <a:t>	</a:t>
            </a:r>
            <a:r>
              <a:rPr lang="de-DE" sz="1200" dirty="0" smtClean="0"/>
              <a:t>10.45-12.30</a:t>
            </a:r>
            <a:r>
              <a:rPr lang="de-DE" sz="1200" b="1" dirty="0" smtClean="0"/>
              <a:t>		Wie hat sich die Informationskompetenz-Förderung entwickelt?</a:t>
            </a:r>
          </a:p>
          <a:p>
            <a:r>
              <a:rPr lang="de-DE" sz="1200" b="1" dirty="0"/>
              <a:t>	</a:t>
            </a:r>
            <a:r>
              <a:rPr lang="de-DE" sz="1200" b="1" dirty="0" smtClean="0"/>
              <a:t>		Wozu brauchen wir Modelle und Standards der Informationskompetenz?</a:t>
            </a:r>
            <a:endParaRPr lang="de-DE" sz="1200" i="1" dirty="0">
              <a:solidFill>
                <a:srgbClr val="669900"/>
              </a:solidFill>
            </a:endParaRPr>
          </a:p>
          <a:p>
            <a:endParaRPr lang="de-DE" sz="1200" dirty="0"/>
          </a:p>
          <a:p>
            <a:r>
              <a:rPr lang="de-DE" sz="1200" b="1" dirty="0" smtClean="0">
                <a:solidFill>
                  <a:srgbClr val="669900"/>
                </a:solidFill>
              </a:rPr>
              <a:t>12.30-13.30</a:t>
            </a:r>
            <a:r>
              <a:rPr lang="de-DE" sz="1200" b="1" dirty="0">
                <a:solidFill>
                  <a:srgbClr val="669900"/>
                </a:solidFill>
              </a:rPr>
              <a:t>	</a:t>
            </a:r>
            <a:r>
              <a:rPr lang="de-DE" sz="1200" b="1" dirty="0" smtClean="0">
                <a:solidFill>
                  <a:srgbClr val="669900"/>
                </a:solidFill>
              </a:rPr>
              <a:t>	Mittagessen</a:t>
            </a:r>
          </a:p>
          <a:p>
            <a:endParaRPr lang="de-DE" sz="1200" b="1" i="1" dirty="0"/>
          </a:p>
          <a:p>
            <a:r>
              <a:rPr lang="de-DE" sz="1200" dirty="0" smtClean="0"/>
              <a:t>13.30-14.15</a:t>
            </a:r>
            <a:r>
              <a:rPr lang="de-DE" sz="1200" dirty="0"/>
              <a:t>	</a:t>
            </a:r>
            <a:r>
              <a:rPr lang="de-DE" sz="1200" dirty="0" smtClean="0"/>
              <a:t>	</a:t>
            </a:r>
            <a:r>
              <a:rPr lang="de-DE" sz="1200" b="1" dirty="0" smtClean="0"/>
              <a:t>Überblick Modelle und Standards der Informationskompetenz</a:t>
            </a:r>
            <a:endParaRPr lang="de-DE" sz="1200" dirty="0" smtClean="0"/>
          </a:p>
          <a:p>
            <a:endParaRPr lang="de-DE" sz="1200" dirty="0" smtClean="0"/>
          </a:p>
          <a:p>
            <a:endParaRPr lang="de-DE" sz="1200" dirty="0" smtClean="0"/>
          </a:p>
          <a:p>
            <a:r>
              <a:rPr lang="de-DE" sz="1200" dirty="0" smtClean="0"/>
              <a:t>14.15-15.00	</a:t>
            </a:r>
            <a:r>
              <a:rPr lang="de-DE" sz="1200" dirty="0"/>
              <a:t>	</a:t>
            </a:r>
            <a:r>
              <a:rPr lang="de-DE" sz="1200" b="1" dirty="0" smtClean="0"/>
              <a:t>Gruppenarbeiten zu den Standards</a:t>
            </a:r>
          </a:p>
          <a:p>
            <a:endParaRPr lang="de-DE" sz="1200" i="1" dirty="0" smtClean="0">
              <a:solidFill>
                <a:srgbClr val="669900"/>
              </a:solidFill>
            </a:endParaRPr>
          </a:p>
          <a:p>
            <a:r>
              <a:rPr lang="de-DE" sz="1200" dirty="0" smtClean="0">
                <a:solidFill>
                  <a:srgbClr val="669900"/>
                </a:solidFill>
              </a:rPr>
              <a:t>15.00-15.15</a:t>
            </a:r>
            <a:r>
              <a:rPr lang="de-DE" sz="1200" dirty="0">
                <a:solidFill>
                  <a:srgbClr val="669900"/>
                </a:solidFill>
              </a:rPr>
              <a:t>	</a:t>
            </a:r>
            <a:r>
              <a:rPr lang="de-DE" sz="1200" dirty="0" smtClean="0">
                <a:solidFill>
                  <a:srgbClr val="669900"/>
                </a:solidFill>
              </a:rPr>
              <a:t>	Pause</a:t>
            </a:r>
            <a:endParaRPr lang="de-DE" sz="1200" dirty="0">
              <a:solidFill>
                <a:srgbClr val="669900"/>
              </a:solidFill>
            </a:endParaRPr>
          </a:p>
          <a:p>
            <a:endParaRPr lang="de-DE" sz="1200" b="1" i="1" dirty="0" smtClean="0"/>
          </a:p>
          <a:p>
            <a:r>
              <a:rPr lang="de-DE" sz="1200" dirty="0" smtClean="0"/>
              <a:t>15.15-16.00</a:t>
            </a:r>
            <a:r>
              <a:rPr lang="de-DE" sz="1200" b="1" dirty="0" smtClean="0"/>
              <a:t>		Lösungsansätze und Umsetzungsmöglichkeiten identifizieren</a:t>
            </a:r>
          </a:p>
          <a:p>
            <a:r>
              <a:rPr lang="de-DE" sz="1200" b="1" dirty="0" smtClean="0"/>
              <a:t>			</a:t>
            </a:r>
          </a:p>
          <a:p>
            <a:endParaRPr lang="de-DE" sz="1200" dirty="0" smtClean="0"/>
          </a:p>
          <a:p>
            <a:r>
              <a:rPr lang="de-DE" sz="1200" dirty="0" smtClean="0"/>
              <a:t>16.00-16.45	</a:t>
            </a:r>
            <a:r>
              <a:rPr lang="de-DE" sz="1200" dirty="0"/>
              <a:t>	</a:t>
            </a:r>
            <a:r>
              <a:rPr lang="de-DE" sz="1200" b="1" dirty="0" smtClean="0"/>
              <a:t>Ausblick, Abschluss und Evaluation</a:t>
            </a:r>
            <a:r>
              <a:rPr lang="de-DE" sz="1200" b="1" i="1" dirty="0" smtClean="0"/>
              <a:t>	</a:t>
            </a:r>
            <a:endParaRPr lang="de-DE" sz="1200" dirty="0" smtClean="0"/>
          </a:p>
          <a:p>
            <a:endParaRPr lang="de-DE" sz="1200" i="1" dirty="0" smtClean="0">
              <a:solidFill>
                <a:srgbClr val="669900"/>
              </a:solidFill>
            </a:endParaRPr>
          </a:p>
          <a:p>
            <a:endParaRPr lang="de-DE" sz="1200" i="1" dirty="0" smtClean="0">
              <a:solidFill>
                <a:srgbClr val="669900"/>
              </a:solidFill>
            </a:endParaRPr>
          </a:p>
          <a:p>
            <a:endParaRPr lang="de-DE" sz="1200" dirty="0" smtClean="0"/>
          </a:p>
          <a:p>
            <a:endParaRPr lang="de-DE" sz="1200" i="1" dirty="0" smtClean="0">
              <a:solidFill>
                <a:srgbClr val="669900"/>
              </a:solidFill>
            </a:endParaRPr>
          </a:p>
          <a:p>
            <a:endParaRPr lang="de-DE" sz="1200" dirty="0" smtClean="0"/>
          </a:p>
          <a:p>
            <a:endParaRPr lang="de-DE" sz="1200" b="1" i="1" dirty="0" smtClean="0"/>
          </a:p>
          <a:p>
            <a:r>
              <a:rPr lang="de-DE" sz="1200" dirty="0" smtClean="0"/>
              <a:t>			</a:t>
            </a:r>
          </a:p>
          <a:p>
            <a:r>
              <a:rPr lang="de-DE" sz="1200" dirty="0" smtClean="0"/>
              <a:t>		</a:t>
            </a:r>
            <a:endParaRPr lang="de-DE" sz="1200"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60</a:t>
            </a:fld>
            <a:endParaRPr lang="en-US"/>
          </a:p>
        </p:txBody>
      </p:sp>
    </p:spTree>
    <p:extLst>
      <p:ext uri="{BB962C8B-B14F-4D97-AF65-F5344CB8AC3E}">
        <p14:creationId xmlns:p14="http://schemas.microsoft.com/office/powerpoint/2010/main" val="1184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Verschiedene Perspektiven auf Informationskompetenz (Ingold 2005, S. 54)</a:t>
            </a:r>
            <a:endParaRPr lang="de-DE" dirty="0"/>
          </a:p>
        </p:txBody>
      </p:sp>
      <p:sp>
        <p:nvSpPr>
          <p:cNvPr id="3" name="Inhaltsplatzhalter 2"/>
          <p:cNvSpPr>
            <a:spLocks noGrp="1"/>
          </p:cNvSpPr>
          <p:nvPr>
            <p:ph idx="1"/>
          </p:nvPr>
        </p:nvSpPr>
        <p:spPr/>
        <p:txBody>
          <a:bodyPr/>
          <a:lstStyle/>
          <a:p>
            <a:pPr lvl="1"/>
            <a:r>
              <a:rPr lang="de-DE" dirty="0" smtClean="0"/>
              <a:t>Lebenslanges Lernen als </a:t>
            </a:r>
            <a:r>
              <a:rPr lang="de-DE" dirty="0" err="1" smtClean="0"/>
              <a:t>Policy</a:t>
            </a:r>
            <a:r>
              <a:rPr lang="de-DE" dirty="0" smtClean="0"/>
              <a:t> jeder Bildungsinstitution</a:t>
            </a:r>
          </a:p>
          <a:p>
            <a:pPr lvl="1"/>
            <a:r>
              <a:rPr lang="de-DE" dirty="0" smtClean="0"/>
              <a:t>Standards und Leitfaden auf nationaler und </a:t>
            </a:r>
            <a:r>
              <a:rPr lang="de-DE" dirty="0" err="1" smtClean="0"/>
              <a:t>institutionaler</a:t>
            </a:r>
            <a:r>
              <a:rPr lang="de-DE" dirty="0" smtClean="0"/>
              <a:t> Ebene</a:t>
            </a:r>
          </a:p>
          <a:p>
            <a:pPr lvl="1"/>
            <a:r>
              <a:rPr lang="de-DE" dirty="0" smtClean="0"/>
              <a:t>Entwicklung der Lehrpersonen / Bibliothekspersonen, z.B. </a:t>
            </a:r>
            <a:r>
              <a:rPr lang="de-DE" dirty="0" err="1" smtClean="0"/>
              <a:t>teaching</a:t>
            </a:r>
            <a:r>
              <a:rPr lang="de-DE" dirty="0" smtClean="0"/>
              <a:t> </a:t>
            </a:r>
            <a:r>
              <a:rPr lang="de-DE" dirty="0" err="1" smtClean="0"/>
              <a:t>skills</a:t>
            </a:r>
            <a:endParaRPr lang="de-DE" dirty="0" smtClean="0"/>
          </a:p>
          <a:p>
            <a:pPr lvl="1"/>
            <a:r>
              <a:rPr lang="de-DE" dirty="0" smtClean="0"/>
              <a:t>Verständnis bei allen beteiligten Personen entwickeln</a:t>
            </a:r>
          </a:p>
          <a:p>
            <a:pPr lvl="1"/>
            <a:r>
              <a:rPr lang="de-DE" dirty="0" smtClean="0"/>
              <a:t>Entwicklung von Partnerschaften</a:t>
            </a:r>
          </a:p>
          <a:p>
            <a:pPr lvl="1"/>
            <a:endParaRPr lang="de-DE" dirty="0"/>
          </a:p>
          <a:p>
            <a:r>
              <a:rPr lang="de-DE" b="1" dirty="0"/>
              <a:t>IK ist erst im Bezug zu einer konkreten Fragestellung wirklich interessant und </a:t>
            </a:r>
            <a:r>
              <a:rPr lang="de-DE" b="1" dirty="0" smtClean="0"/>
              <a:t>anwendbar</a:t>
            </a:r>
            <a:endParaRPr lang="de-DE" b="1" dirty="0"/>
          </a:p>
          <a:p>
            <a:pPr marL="285750" indent="-285750">
              <a:buFont typeface="Wingdings" charset="0"/>
              <a:buChar char="à"/>
            </a:pPr>
            <a:r>
              <a:rPr lang="de-DE" dirty="0" smtClean="0"/>
              <a:t>IK </a:t>
            </a:r>
            <a:r>
              <a:rPr lang="de-DE" dirty="0"/>
              <a:t>in einen fachspezifischen Kontext </a:t>
            </a:r>
            <a:r>
              <a:rPr lang="de-DE" dirty="0" smtClean="0"/>
              <a:t>fördern</a:t>
            </a:r>
          </a:p>
          <a:p>
            <a:pPr marL="285750" indent="-285750">
              <a:buFont typeface="Wingdings" charset="0"/>
              <a:buChar char="à"/>
            </a:pPr>
            <a:r>
              <a:rPr lang="de-DE" dirty="0" smtClean="0"/>
              <a:t>Kooperation </a:t>
            </a:r>
            <a:r>
              <a:rPr lang="de-DE" dirty="0"/>
              <a:t>mit Dozierenden/Lehrpersonal notwendig</a:t>
            </a:r>
            <a:r>
              <a:rPr lang="de-DE" dirty="0" smtClean="0"/>
              <a:t> </a:t>
            </a:r>
            <a:endParaRPr lang="de-DE" dirty="0"/>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61</a:t>
            </a:fld>
            <a:endParaRPr lang="en-US"/>
          </a:p>
        </p:txBody>
      </p:sp>
      <p:pic>
        <p:nvPicPr>
          <p:cNvPr id="5" name="Bild 4" descr="Bildschirmfoto 2011-03-22 um 08.18.13.png"/>
          <p:cNvPicPr>
            <a:picLocks noChangeAspect="1"/>
          </p:cNvPicPr>
          <p:nvPr/>
        </p:nvPicPr>
        <p:blipFill>
          <a:blip r:embed="rId3"/>
          <a:stretch>
            <a:fillRect/>
          </a:stretch>
        </p:blipFill>
        <p:spPr>
          <a:xfrm>
            <a:off x="611560" y="1274048"/>
            <a:ext cx="7848601" cy="5583952"/>
          </a:xfrm>
          <a:prstGeom prst="rect">
            <a:avLst/>
          </a:prstGeom>
        </p:spPr>
      </p:pic>
    </p:spTree>
    <p:extLst>
      <p:ext uri="{BB962C8B-B14F-4D97-AF65-F5344CB8AC3E}">
        <p14:creationId xmlns:p14="http://schemas.microsoft.com/office/powerpoint/2010/main" val="18660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Modelle und Standards können uns dabei helfen!</a:t>
            </a:r>
            <a:endParaRPr lang="de-DE" dirty="0"/>
          </a:p>
        </p:txBody>
      </p:sp>
      <p:sp>
        <p:nvSpPr>
          <p:cNvPr id="3" name="Inhaltsplatzhalter 2"/>
          <p:cNvSpPr>
            <a:spLocks noGrp="1"/>
          </p:cNvSpPr>
          <p:nvPr>
            <p:ph idx="1"/>
          </p:nvPr>
        </p:nvSpPr>
        <p:spPr/>
        <p:txBody>
          <a:bodyPr/>
          <a:lstStyle/>
          <a:p>
            <a:pPr lvl="1"/>
            <a:r>
              <a:rPr lang="de-DE" sz="2000" dirty="0">
                <a:latin typeface="Arial" charset="0"/>
              </a:rPr>
              <a:t>Einfach (aber auch abstrakt) formuliert</a:t>
            </a:r>
          </a:p>
          <a:p>
            <a:pPr lvl="1"/>
            <a:r>
              <a:rPr lang="de-DE" sz="2000" dirty="0">
                <a:latin typeface="Arial" charset="0"/>
              </a:rPr>
              <a:t>Leistungsindikatoren lassen sich gut auf andere Kontexte übertragen</a:t>
            </a:r>
          </a:p>
          <a:p>
            <a:pPr lvl="1"/>
            <a:r>
              <a:rPr lang="de-DE" sz="2000" dirty="0">
                <a:latin typeface="Arial" charset="0"/>
              </a:rPr>
              <a:t>Instrument als Basis für die Operationalisierung und somit auch Messung</a:t>
            </a:r>
          </a:p>
          <a:p>
            <a:endParaRPr lang="de-DE" dirty="0" smtClean="0"/>
          </a:p>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62</a:t>
            </a:fld>
            <a:endParaRPr lang="en-US"/>
          </a:p>
        </p:txBody>
      </p:sp>
    </p:spTree>
    <p:extLst>
      <p:ext uri="{BB962C8B-B14F-4D97-AF65-F5344CB8AC3E}">
        <p14:creationId xmlns:p14="http://schemas.microsoft.com/office/powerpoint/2010/main" val="40125241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Was macht man mit Standards und Modellen?</a:t>
            </a:r>
            <a:endParaRPr lang="de-DE" dirty="0"/>
          </a:p>
        </p:txBody>
      </p:sp>
      <p:sp>
        <p:nvSpPr>
          <p:cNvPr id="3" name="Inhaltsplatzhalter 2"/>
          <p:cNvSpPr>
            <a:spLocks noGrp="1"/>
          </p:cNvSpPr>
          <p:nvPr>
            <p:ph idx="1"/>
          </p:nvPr>
        </p:nvSpPr>
        <p:spPr/>
        <p:txBody>
          <a:bodyPr>
            <a:normAutofit/>
          </a:bodyPr>
          <a:lstStyle/>
          <a:p>
            <a:pPr lvl="1"/>
            <a:r>
              <a:rPr lang="de-DE" sz="2000" b="1" dirty="0" smtClean="0"/>
              <a:t>Präzisierung</a:t>
            </a:r>
            <a:r>
              <a:rPr lang="de-DE" sz="2000" dirty="0" smtClean="0"/>
              <a:t> der anzustrebenden Schulungsinhalte,</a:t>
            </a:r>
          </a:p>
          <a:p>
            <a:pPr lvl="1"/>
            <a:r>
              <a:rPr lang="de-DE" sz="2000" b="1" dirty="0" smtClean="0"/>
              <a:t>Orientierung</a:t>
            </a:r>
            <a:r>
              <a:rPr lang="de-DE" sz="2000" dirty="0" smtClean="0"/>
              <a:t> der Studierenden bei ihren Lernaktivitäten,</a:t>
            </a:r>
          </a:p>
          <a:p>
            <a:pPr lvl="1"/>
            <a:r>
              <a:rPr lang="de-DE" sz="2000" b="1" dirty="0" smtClean="0"/>
              <a:t>Evaluierbarkeit</a:t>
            </a:r>
            <a:r>
              <a:rPr lang="de-DE" sz="2000" dirty="0" smtClean="0"/>
              <a:t> des Schulungskonzepts und einzelner Schulungsveranstaltungen</a:t>
            </a:r>
          </a:p>
          <a:p>
            <a:pPr lvl="1"/>
            <a:r>
              <a:rPr lang="de-DE" sz="2000" b="1" dirty="0" smtClean="0"/>
              <a:t>Transparenz</a:t>
            </a:r>
            <a:r>
              <a:rPr lang="de-DE" sz="2000" dirty="0" smtClean="0"/>
              <a:t> des Schulungsangebots gegenüber den Lehrenden der einzelnen Fächer</a:t>
            </a:r>
          </a:p>
          <a:p>
            <a:pPr lvl="1"/>
            <a:r>
              <a:rPr lang="de-DE" sz="2000" b="1" dirty="0" smtClean="0"/>
              <a:t>Koordination</a:t>
            </a:r>
            <a:r>
              <a:rPr lang="de-DE" sz="2000" dirty="0" smtClean="0"/>
              <a:t> des Schulungsangebots mit der Lehre in den Studienfächern</a:t>
            </a:r>
          </a:p>
          <a:p>
            <a:pPr lvl="1"/>
            <a:r>
              <a:rPr lang="de-DE" sz="2000" b="1" dirty="0" smtClean="0"/>
              <a:t>Kooperation</a:t>
            </a:r>
            <a:r>
              <a:rPr lang="de-DE" sz="2000" dirty="0" smtClean="0"/>
              <a:t> mit den Lehrenden der Studienfächer im Rahmen eines Curriculums</a:t>
            </a:r>
          </a:p>
          <a:p>
            <a:pPr lvl="1"/>
            <a:endParaRPr lang="de-DE" sz="2000" dirty="0"/>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63</a:t>
            </a:fld>
            <a:endParaRPr lang="en-US"/>
          </a:p>
        </p:txBody>
      </p:sp>
    </p:spTree>
    <p:extLst>
      <p:ext uri="{BB962C8B-B14F-4D97-AF65-F5344CB8AC3E}">
        <p14:creationId xmlns:p14="http://schemas.microsoft.com/office/powerpoint/2010/main" val="197759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p:txBody>
          <a:bodyPr>
            <a:normAutofit/>
          </a:bodyPr>
          <a:lstStyle/>
          <a:p>
            <a:r>
              <a:rPr lang="de-DE" smtClean="0">
                <a:latin typeface="Arial" charset="0"/>
              </a:rPr>
              <a:t>Standards für Informationskompetenz</a:t>
            </a:r>
          </a:p>
        </p:txBody>
      </p:sp>
      <p:sp>
        <p:nvSpPr>
          <p:cNvPr id="44035" name="Inhaltsplatzhalter 2"/>
          <p:cNvSpPr>
            <a:spLocks noGrp="1"/>
          </p:cNvSpPr>
          <p:nvPr>
            <p:ph idx="1"/>
          </p:nvPr>
        </p:nvSpPr>
        <p:spPr/>
        <p:txBody>
          <a:bodyPr/>
          <a:lstStyle/>
          <a:p>
            <a:pPr>
              <a:buNone/>
            </a:pPr>
            <a:r>
              <a:rPr lang="de-DE" sz="2000" b="1" dirty="0" smtClean="0">
                <a:latin typeface="Arial" charset="0"/>
              </a:rPr>
              <a:t>Auf einen bestimmten Geltungsbereich ausgerichtet (z.B. Hochschulen): </a:t>
            </a:r>
          </a:p>
          <a:p>
            <a:endParaRPr lang="de-DE" sz="2000" dirty="0" smtClean="0">
              <a:latin typeface="Arial" charset="0"/>
            </a:endParaRPr>
          </a:p>
          <a:p>
            <a:pPr lvl="1"/>
            <a:r>
              <a:rPr lang="de-DE" sz="2000" dirty="0" smtClean="0">
                <a:latin typeface="Arial" charset="0"/>
              </a:rPr>
              <a:t>Information </a:t>
            </a:r>
            <a:r>
              <a:rPr lang="de-DE" sz="2000" dirty="0" err="1" smtClean="0">
                <a:latin typeface="Arial" charset="0"/>
              </a:rPr>
              <a:t>Literacy</a:t>
            </a:r>
            <a:r>
              <a:rPr lang="de-DE" sz="2000" dirty="0" smtClean="0">
                <a:latin typeface="Arial" charset="0"/>
              </a:rPr>
              <a:t> </a:t>
            </a:r>
            <a:r>
              <a:rPr lang="de-DE" sz="2000" dirty="0" err="1" smtClean="0">
                <a:latin typeface="Arial" charset="0"/>
              </a:rPr>
              <a:t>Competency</a:t>
            </a:r>
            <a:r>
              <a:rPr lang="de-DE" sz="2000" dirty="0" smtClean="0">
                <a:latin typeface="Arial" charset="0"/>
              </a:rPr>
              <a:t> Standards </a:t>
            </a:r>
            <a:r>
              <a:rPr lang="de-DE" sz="2000" dirty="0" err="1" smtClean="0">
                <a:latin typeface="Arial" charset="0"/>
              </a:rPr>
              <a:t>for</a:t>
            </a:r>
            <a:r>
              <a:rPr lang="de-DE" sz="2000" dirty="0" smtClean="0">
                <a:latin typeface="Arial" charset="0"/>
              </a:rPr>
              <a:t> </a:t>
            </a:r>
            <a:r>
              <a:rPr lang="de-DE" sz="2000" dirty="0" err="1" smtClean="0">
                <a:latin typeface="Arial" charset="0"/>
              </a:rPr>
              <a:t>Higher</a:t>
            </a:r>
            <a:r>
              <a:rPr lang="de-DE" sz="2000" dirty="0" smtClean="0">
                <a:latin typeface="Arial" charset="0"/>
              </a:rPr>
              <a:t> </a:t>
            </a:r>
            <a:r>
              <a:rPr lang="de-DE" sz="2000" dirty="0" err="1" smtClean="0">
                <a:latin typeface="Arial" charset="0"/>
              </a:rPr>
              <a:t>Education</a:t>
            </a:r>
            <a:r>
              <a:rPr lang="de-DE" sz="2000" dirty="0" smtClean="0">
                <a:latin typeface="Arial" charset="0"/>
              </a:rPr>
              <a:t> </a:t>
            </a:r>
            <a:r>
              <a:rPr lang="de-DE" sz="1600" dirty="0" smtClean="0">
                <a:latin typeface="Arial" charset="0"/>
              </a:rPr>
              <a:t>(ACRL, USA, 2000)</a:t>
            </a:r>
            <a:endParaRPr lang="de-DE" sz="2000" dirty="0" smtClean="0">
              <a:latin typeface="Arial" charset="0"/>
            </a:endParaRPr>
          </a:p>
          <a:p>
            <a:pPr lvl="1"/>
            <a:r>
              <a:rPr lang="de-DE" sz="2000" dirty="0" err="1" smtClean="0">
                <a:latin typeface="Arial" charset="0"/>
              </a:rPr>
              <a:t>Australian</a:t>
            </a:r>
            <a:r>
              <a:rPr lang="de-DE" sz="2000" dirty="0" smtClean="0">
                <a:latin typeface="Arial" charset="0"/>
              </a:rPr>
              <a:t> and New </a:t>
            </a:r>
            <a:r>
              <a:rPr lang="de-DE" sz="2000" dirty="0" err="1" smtClean="0">
                <a:latin typeface="Arial" charset="0"/>
              </a:rPr>
              <a:t>Zealand</a:t>
            </a:r>
            <a:r>
              <a:rPr lang="de-DE" sz="2000" dirty="0" smtClean="0">
                <a:latin typeface="Arial" charset="0"/>
              </a:rPr>
              <a:t> Information </a:t>
            </a:r>
            <a:r>
              <a:rPr lang="de-DE" sz="2000" dirty="0" err="1" smtClean="0">
                <a:latin typeface="Arial" charset="0"/>
              </a:rPr>
              <a:t>Literacy</a:t>
            </a:r>
            <a:r>
              <a:rPr lang="de-DE" sz="2000" dirty="0" smtClean="0">
                <a:latin typeface="Arial" charset="0"/>
              </a:rPr>
              <a:t> Framework </a:t>
            </a:r>
            <a:r>
              <a:rPr lang="de-DE" sz="1600" dirty="0" smtClean="0">
                <a:latin typeface="Arial" charset="0"/>
              </a:rPr>
              <a:t>(ANZIIL, Australien, 2004)</a:t>
            </a:r>
          </a:p>
          <a:p>
            <a:pPr lvl="1"/>
            <a:r>
              <a:rPr lang="de-DE" sz="2000" dirty="0" smtClean="0">
                <a:latin typeface="Arial" charset="0"/>
              </a:rPr>
              <a:t>Standards des Netzwerks Informationskompetenz </a:t>
            </a:r>
            <a:r>
              <a:rPr lang="de-DE" sz="2000" dirty="0" err="1" smtClean="0">
                <a:latin typeface="Arial" charset="0"/>
              </a:rPr>
              <a:t>Baden-Württenberg</a:t>
            </a:r>
            <a:r>
              <a:rPr lang="de-DE" sz="2000" dirty="0" smtClean="0">
                <a:latin typeface="Arial" charset="0"/>
              </a:rPr>
              <a:t> </a:t>
            </a:r>
            <a:r>
              <a:rPr lang="de-DE" sz="1600" dirty="0" smtClean="0">
                <a:latin typeface="Arial" charset="0"/>
              </a:rPr>
              <a:t>(NIK-BW, Deutschland, 2006)</a:t>
            </a:r>
          </a:p>
          <a:p>
            <a:pPr lvl="1"/>
            <a:r>
              <a:rPr lang="de-DE" sz="2000" dirty="0" smtClean="0">
                <a:latin typeface="Arial" charset="0"/>
              </a:rPr>
              <a:t>Schweizer Standards zur Informationskompetenz für Schweizer Hochschulen </a:t>
            </a:r>
            <a:r>
              <a:rPr lang="de-DE" sz="1600" dirty="0" smtClean="0">
                <a:latin typeface="Arial" charset="0"/>
              </a:rPr>
              <a:t>(Projekt IK, Schweiz, 2011)</a:t>
            </a:r>
          </a:p>
        </p:txBody>
      </p:sp>
      <p:sp>
        <p:nvSpPr>
          <p:cNvPr id="44036" name="Foliennummernplatzhalter 3"/>
          <p:cNvSpPr>
            <a:spLocks noGrp="1"/>
          </p:cNvSpPr>
          <p:nvPr>
            <p:ph type="sldNum" sz="quarter" idx="10"/>
          </p:nvPr>
        </p:nvSpPr>
        <p:spPr>
          <a:noFill/>
        </p:spPr>
        <p:txBody>
          <a:bodyPr/>
          <a:lstStyle/>
          <a:p>
            <a:r>
              <a:rPr lang="en-US" smtClean="0"/>
              <a:t>Seite </a:t>
            </a:r>
            <a:fld id="{7C939CFC-A064-1746-B742-B602894A8447}" type="slidenum">
              <a:rPr lang="en-US" smtClean="0"/>
              <a:pPr/>
              <a:t>64</a:t>
            </a:fld>
            <a:endParaRPr lang="en-US" smtClean="0"/>
          </a:p>
        </p:txBody>
      </p:sp>
    </p:spTree>
    <p:extLst>
      <p:ext uri="{BB962C8B-B14F-4D97-AF65-F5344CB8AC3E}">
        <p14:creationId xmlns:p14="http://schemas.microsoft.com/office/powerpoint/2010/main" val="151060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3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0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p:txBody>
          <a:bodyPr/>
          <a:lstStyle/>
          <a:p>
            <a:r>
              <a:rPr lang="de-DE" smtClean="0">
                <a:latin typeface="Arial" charset="0"/>
              </a:rPr>
              <a:t>Modelle zur Förderung von IK</a:t>
            </a:r>
          </a:p>
        </p:txBody>
      </p:sp>
      <p:sp>
        <p:nvSpPr>
          <p:cNvPr id="46083" name="Inhaltsplatzhalter 2"/>
          <p:cNvSpPr>
            <a:spLocks noGrp="1"/>
          </p:cNvSpPr>
          <p:nvPr>
            <p:ph idx="1"/>
          </p:nvPr>
        </p:nvSpPr>
        <p:spPr/>
        <p:txBody>
          <a:bodyPr/>
          <a:lstStyle/>
          <a:p>
            <a:pPr lvl="1">
              <a:buNone/>
            </a:pPr>
            <a:r>
              <a:rPr lang="de-DE" sz="2400" b="1" dirty="0" smtClean="0">
                <a:latin typeface="Arial" charset="0"/>
              </a:rPr>
              <a:t>Prozessorientiert: </a:t>
            </a:r>
          </a:p>
          <a:p>
            <a:pPr lvl="1">
              <a:buNone/>
            </a:pPr>
            <a:endParaRPr lang="de-DE" sz="2400" dirty="0" smtClean="0">
              <a:latin typeface="Arial" charset="0"/>
            </a:endParaRPr>
          </a:p>
          <a:p>
            <a:pPr lvl="1"/>
            <a:r>
              <a:rPr lang="de-DE" sz="2400" dirty="0" smtClean="0">
                <a:latin typeface="Arial" charset="0"/>
              </a:rPr>
              <a:t>Big6Skills </a:t>
            </a:r>
            <a:r>
              <a:rPr lang="de-DE" dirty="0" smtClean="0">
                <a:latin typeface="Arial" charset="0"/>
              </a:rPr>
              <a:t>(</a:t>
            </a:r>
            <a:r>
              <a:rPr lang="de-DE" dirty="0" err="1" smtClean="0">
                <a:latin typeface="Arial" charset="0"/>
              </a:rPr>
              <a:t>Eisenberg&amp;Berkowitz</a:t>
            </a:r>
            <a:r>
              <a:rPr lang="de-DE" dirty="0" smtClean="0">
                <a:latin typeface="Arial" charset="0"/>
              </a:rPr>
              <a:t>, USA, 1990) </a:t>
            </a:r>
          </a:p>
          <a:p>
            <a:pPr lvl="1"/>
            <a:r>
              <a:rPr lang="de-DE" sz="2400" dirty="0" err="1" smtClean="0">
                <a:latin typeface="Arial" charset="0"/>
              </a:rPr>
              <a:t>Seven</a:t>
            </a:r>
            <a:r>
              <a:rPr lang="de-DE" sz="2400" dirty="0" smtClean="0">
                <a:latin typeface="Arial" charset="0"/>
              </a:rPr>
              <a:t> </a:t>
            </a:r>
            <a:r>
              <a:rPr lang="de-DE" sz="2400" dirty="0" err="1" smtClean="0">
                <a:latin typeface="Arial" charset="0"/>
              </a:rPr>
              <a:t>Pillars</a:t>
            </a:r>
            <a:r>
              <a:rPr lang="de-DE" sz="2400" dirty="0" smtClean="0">
                <a:latin typeface="Arial" charset="0"/>
              </a:rPr>
              <a:t> </a:t>
            </a:r>
            <a:r>
              <a:rPr lang="de-DE" dirty="0" smtClean="0">
                <a:latin typeface="Arial" charset="0"/>
              </a:rPr>
              <a:t>(SCONUL, GB, 1999) </a:t>
            </a:r>
          </a:p>
          <a:p>
            <a:pPr lvl="1"/>
            <a:r>
              <a:rPr lang="de-DE" sz="2400" dirty="0" smtClean="0">
                <a:latin typeface="Arial" charset="0"/>
              </a:rPr>
              <a:t>ISP Information </a:t>
            </a:r>
            <a:r>
              <a:rPr lang="de-DE" sz="2400" dirty="0" err="1" smtClean="0">
                <a:latin typeface="Arial" charset="0"/>
              </a:rPr>
              <a:t>seeking</a:t>
            </a:r>
            <a:r>
              <a:rPr lang="de-DE" sz="2400" dirty="0" smtClean="0">
                <a:latin typeface="Arial" charset="0"/>
              </a:rPr>
              <a:t> </a:t>
            </a:r>
            <a:r>
              <a:rPr lang="de-DE" sz="2400" dirty="0" err="1" smtClean="0">
                <a:latin typeface="Arial" charset="0"/>
              </a:rPr>
              <a:t>process</a:t>
            </a:r>
            <a:r>
              <a:rPr lang="de-DE" sz="2400" dirty="0" smtClean="0">
                <a:latin typeface="Arial" charset="0"/>
              </a:rPr>
              <a:t> </a:t>
            </a:r>
            <a:r>
              <a:rPr lang="de-DE" dirty="0" smtClean="0">
                <a:latin typeface="Arial" charset="0"/>
              </a:rPr>
              <a:t>(</a:t>
            </a:r>
            <a:r>
              <a:rPr lang="de-DE" dirty="0" err="1" smtClean="0">
                <a:latin typeface="Arial" charset="0"/>
              </a:rPr>
              <a:t>Kulthau</a:t>
            </a:r>
            <a:r>
              <a:rPr lang="de-DE" dirty="0" smtClean="0">
                <a:latin typeface="Arial" charset="0"/>
              </a:rPr>
              <a:t>, USA, 1991)</a:t>
            </a:r>
          </a:p>
          <a:p>
            <a:pPr lvl="1"/>
            <a:r>
              <a:rPr lang="de-DE" sz="2400" dirty="0" smtClean="0">
                <a:latin typeface="Arial" charset="0"/>
              </a:rPr>
              <a:t>DYMIK, Dynamisches Modell der Informationskompetenz </a:t>
            </a:r>
            <a:r>
              <a:rPr lang="de-DE" dirty="0" smtClean="0">
                <a:latin typeface="Arial" charset="0"/>
              </a:rPr>
              <a:t>(Homann, D, 2000)</a:t>
            </a:r>
          </a:p>
          <a:p>
            <a:endParaRPr lang="de-DE" sz="2400" dirty="0" smtClean="0">
              <a:latin typeface="Arial" charset="0"/>
            </a:endParaRPr>
          </a:p>
          <a:p>
            <a:endParaRPr lang="de-DE" sz="2400" dirty="0" smtClean="0">
              <a:latin typeface="Arial" charset="0"/>
            </a:endParaRPr>
          </a:p>
          <a:p>
            <a:endParaRPr lang="de-DE" sz="2400" dirty="0" smtClean="0">
              <a:latin typeface="Arial" charset="0"/>
            </a:endParaRPr>
          </a:p>
        </p:txBody>
      </p:sp>
      <p:sp>
        <p:nvSpPr>
          <p:cNvPr id="46084" name="Foliennummernplatzhalter 3"/>
          <p:cNvSpPr>
            <a:spLocks noGrp="1"/>
          </p:cNvSpPr>
          <p:nvPr>
            <p:ph type="sldNum" sz="quarter" idx="10"/>
          </p:nvPr>
        </p:nvSpPr>
        <p:spPr>
          <a:noFill/>
        </p:spPr>
        <p:txBody>
          <a:bodyPr/>
          <a:lstStyle/>
          <a:p>
            <a:r>
              <a:rPr lang="en-US" smtClean="0"/>
              <a:t>Seite </a:t>
            </a:r>
            <a:fld id="{B99F082A-06C8-9649-A9FE-D979C700E412}" type="slidenum">
              <a:rPr lang="en-US" smtClean="0"/>
              <a:pPr/>
              <a:t>65</a:t>
            </a:fld>
            <a:endParaRPr lang="en-US" smtClean="0"/>
          </a:p>
        </p:txBody>
      </p:sp>
    </p:spTree>
    <p:extLst>
      <p:ext uri="{BB962C8B-B14F-4D97-AF65-F5344CB8AC3E}">
        <p14:creationId xmlns:p14="http://schemas.microsoft.com/office/powerpoint/2010/main" val="428745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0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p:cNvSpPr>
            <a:spLocks noGrp="1"/>
          </p:cNvSpPr>
          <p:nvPr>
            <p:ph type="title"/>
          </p:nvPr>
        </p:nvSpPr>
        <p:spPr/>
        <p:txBody>
          <a:bodyPr/>
          <a:lstStyle/>
          <a:p>
            <a:endParaRPr lang="de-DE">
              <a:latin typeface="Arial" charset="0"/>
            </a:endParaRPr>
          </a:p>
        </p:txBody>
      </p:sp>
      <p:pic>
        <p:nvPicPr>
          <p:cNvPr id="2" name="Inhaltsplatzhalter 1" descr="Bildschirmfoto 2011-11-03 um 15.16.11.png"/>
          <p:cNvPicPr>
            <a:picLocks noGrp="1" noChangeAspect="1"/>
          </p:cNvPicPr>
          <p:nvPr>
            <p:ph idx="1"/>
          </p:nvPr>
        </p:nvPicPr>
        <p:blipFill>
          <a:blip r:embed="rId2">
            <a:extLst>
              <a:ext uri="{28A0092B-C50C-407E-A947-70E740481C1C}">
                <a14:useLocalDpi xmlns:a14="http://schemas.microsoft.com/office/drawing/2010/main" val="0"/>
              </a:ext>
            </a:extLst>
          </a:blip>
          <a:srcRect t="13661" b="13661"/>
          <a:stretch>
            <a:fillRect/>
          </a:stretch>
        </p:blipFill>
        <p:spPr>
          <a:xfrm>
            <a:off x="107504" y="116633"/>
            <a:ext cx="4582648" cy="2520280"/>
          </a:xfrm>
        </p:spPr>
      </p:pic>
      <p:sp>
        <p:nvSpPr>
          <p:cNvPr id="48132" name="Foliennummernplatzhalter 3"/>
          <p:cNvSpPr>
            <a:spLocks noGrp="1"/>
          </p:cNvSpPr>
          <p:nvPr>
            <p:ph type="sldNum" sz="quarter" idx="10"/>
          </p:nvPr>
        </p:nvSpPr>
        <p:spPr>
          <a:noFill/>
        </p:spPr>
        <p:txBody>
          <a:bodyPr/>
          <a:lstStyle/>
          <a:p>
            <a:r>
              <a:rPr lang="en-US" smtClean="0"/>
              <a:t>Seite </a:t>
            </a:r>
            <a:fld id="{AAC59081-C79F-924C-8DDA-E485BE84C3EF}" type="slidenum">
              <a:rPr lang="en-US" smtClean="0"/>
              <a:pPr/>
              <a:t>66</a:t>
            </a:fld>
            <a:endParaRPr lang="en-US" smtClean="0"/>
          </a:p>
        </p:txBody>
      </p:sp>
      <p:pic>
        <p:nvPicPr>
          <p:cNvPr id="48134" name="Bild 5"/>
          <p:cNvPicPr>
            <a:picLocks noChangeAspect="1"/>
          </p:cNvPicPr>
          <p:nvPr/>
        </p:nvPicPr>
        <p:blipFill>
          <a:blip r:embed="rId3"/>
          <a:srcRect/>
          <a:stretch>
            <a:fillRect/>
          </a:stretch>
        </p:blipFill>
        <p:spPr bwMode="auto">
          <a:xfrm>
            <a:off x="4699000" y="0"/>
            <a:ext cx="4445000" cy="3111500"/>
          </a:xfrm>
          <a:prstGeom prst="rect">
            <a:avLst/>
          </a:prstGeom>
          <a:noFill/>
          <a:ln w="9525">
            <a:noFill/>
            <a:miter lim="800000"/>
            <a:headEnd/>
            <a:tailEnd/>
          </a:ln>
        </p:spPr>
      </p:pic>
      <p:pic>
        <p:nvPicPr>
          <p:cNvPr id="48135" name="Bild 6" descr="Bildschirmfoto 2010-08-27 um 14.38.13.png"/>
          <p:cNvPicPr>
            <a:picLocks noChangeAspect="1"/>
          </p:cNvPicPr>
          <p:nvPr/>
        </p:nvPicPr>
        <p:blipFill>
          <a:blip r:embed="rId4"/>
          <a:srcRect/>
          <a:stretch>
            <a:fillRect/>
          </a:stretch>
        </p:blipFill>
        <p:spPr bwMode="auto">
          <a:xfrm>
            <a:off x="251520" y="5886276"/>
            <a:ext cx="7747000" cy="927100"/>
          </a:xfrm>
          <a:prstGeom prst="rect">
            <a:avLst/>
          </a:prstGeom>
          <a:noFill/>
          <a:ln w="9525">
            <a:noFill/>
            <a:miter lim="800000"/>
            <a:headEnd/>
            <a:tailEnd/>
          </a:ln>
        </p:spPr>
      </p:pic>
      <p:pic>
        <p:nvPicPr>
          <p:cNvPr id="3" name="Bild 2"/>
          <p:cNvPicPr>
            <a:picLocks noChangeAspect="1"/>
          </p:cNvPicPr>
          <p:nvPr/>
        </p:nvPicPr>
        <p:blipFill>
          <a:blip r:embed="rId5"/>
          <a:stretch>
            <a:fillRect/>
          </a:stretch>
        </p:blipFill>
        <p:spPr>
          <a:xfrm>
            <a:off x="467544" y="2924944"/>
            <a:ext cx="7056784" cy="2741530"/>
          </a:xfrm>
          <a:prstGeom prst="rect">
            <a:avLst/>
          </a:prstGeom>
        </p:spPr>
      </p:pic>
    </p:spTree>
    <p:extLst>
      <p:ext uri="{BB962C8B-B14F-4D97-AF65-F5344CB8AC3E}">
        <p14:creationId xmlns:p14="http://schemas.microsoft.com/office/powerpoint/2010/main" val="4700788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Information Search </a:t>
            </a:r>
            <a:r>
              <a:rPr lang="de-DE" dirty="0" err="1" smtClean="0"/>
              <a:t>Process</a:t>
            </a:r>
            <a:r>
              <a:rPr lang="de-DE" dirty="0" smtClean="0"/>
              <a:t> (Carol </a:t>
            </a:r>
            <a:r>
              <a:rPr lang="de-DE" dirty="0" err="1" smtClean="0"/>
              <a:t>Kuhlthau</a:t>
            </a:r>
            <a:r>
              <a:rPr lang="de-DE" dirty="0" smtClean="0"/>
              <a:t> 2004)</a:t>
            </a:r>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67</a:t>
            </a:fld>
            <a:endParaRPr lang="en-US"/>
          </a:p>
        </p:txBody>
      </p:sp>
      <p:pic>
        <p:nvPicPr>
          <p:cNvPr id="7" name="Bild 6"/>
          <p:cNvPicPr>
            <a:picLocks noChangeAspect="1"/>
          </p:cNvPicPr>
          <p:nvPr/>
        </p:nvPicPr>
        <p:blipFill>
          <a:blip r:embed="rId2"/>
          <a:stretch>
            <a:fillRect/>
          </a:stretch>
        </p:blipFill>
        <p:spPr>
          <a:xfrm>
            <a:off x="0" y="1651000"/>
            <a:ext cx="9144000" cy="3552404"/>
          </a:xfrm>
          <a:prstGeom prst="rect">
            <a:avLst/>
          </a:prstGeom>
        </p:spPr>
      </p:pic>
    </p:spTree>
    <p:extLst>
      <p:ext uri="{BB962C8B-B14F-4D97-AF65-F5344CB8AC3E}">
        <p14:creationId xmlns:p14="http://schemas.microsoft.com/office/powerpoint/2010/main" val="11267550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Dynamisches Modell der Informationskompetenz (Homann 2000) </a:t>
            </a:r>
            <a:endParaRPr lang="de-DE" dirty="0"/>
          </a:p>
        </p:txBody>
      </p:sp>
      <p:sp>
        <p:nvSpPr>
          <p:cNvPr id="3" name="Inhaltsplatzhalter 2"/>
          <p:cNvSpPr>
            <a:spLocks noGrp="1"/>
          </p:cNvSpPr>
          <p:nvPr>
            <p:ph idx="1"/>
          </p:nvPr>
        </p:nvSpPr>
        <p:spPr/>
        <p:txBody>
          <a:bodyPr/>
          <a:lstStyle/>
          <a:p>
            <a:endParaRPr lang="de-DE"/>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68</a:t>
            </a:fld>
            <a:endParaRPr lang="en-US"/>
          </a:p>
        </p:txBody>
      </p:sp>
      <p:pic>
        <p:nvPicPr>
          <p:cNvPr id="6" name="il_fi" descr="http://www.dasbibliothekswissen.de/images/chap8.3.1.4_11_001.jpg"/>
          <p:cNvPicPr/>
          <p:nvPr/>
        </p:nvPicPr>
        <p:blipFill>
          <a:blip r:embed="rId2"/>
          <a:srcRect/>
          <a:stretch>
            <a:fillRect/>
          </a:stretch>
        </p:blipFill>
        <p:spPr bwMode="auto">
          <a:xfrm>
            <a:off x="827584" y="1700808"/>
            <a:ext cx="7272808" cy="4536504"/>
          </a:xfrm>
          <a:prstGeom prst="rect">
            <a:avLst/>
          </a:prstGeom>
          <a:noFill/>
          <a:ln w="9525">
            <a:noFill/>
            <a:miter lim="800000"/>
            <a:headEnd/>
            <a:tailEnd/>
          </a:ln>
        </p:spPr>
      </p:pic>
    </p:spTree>
    <p:extLst>
      <p:ext uri="{BB962C8B-B14F-4D97-AF65-F5344CB8AC3E}">
        <p14:creationId xmlns:p14="http://schemas.microsoft.com/office/powerpoint/2010/main" val="42463315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p:txBody>
          <a:bodyPr/>
          <a:lstStyle/>
          <a:p>
            <a:r>
              <a:rPr lang="de-DE" smtClean="0">
                <a:latin typeface="Arial" charset="0"/>
              </a:rPr>
              <a:t>Modelle zur Förderung von IK</a:t>
            </a:r>
          </a:p>
        </p:txBody>
      </p:sp>
      <p:sp>
        <p:nvSpPr>
          <p:cNvPr id="46083" name="Inhaltsplatzhalter 2"/>
          <p:cNvSpPr>
            <a:spLocks noGrp="1"/>
          </p:cNvSpPr>
          <p:nvPr>
            <p:ph idx="1"/>
          </p:nvPr>
        </p:nvSpPr>
        <p:spPr/>
        <p:txBody>
          <a:bodyPr/>
          <a:lstStyle/>
          <a:p>
            <a:pPr lvl="1"/>
            <a:r>
              <a:rPr lang="de-DE" sz="2400" dirty="0" smtClean="0">
                <a:latin typeface="Arial" charset="0"/>
              </a:rPr>
              <a:t>IK wird in Teilkompetenzen aufgegliedert</a:t>
            </a:r>
          </a:p>
          <a:p>
            <a:pPr lvl="1"/>
            <a:r>
              <a:rPr lang="de-DE" sz="2400" dirty="0" smtClean="0">
                <a:latin typeface="Arial" charset="0"/>
              </a:rPr>
              <a:t>Prozessorientiert, mit Wirkungszusammenhang</a:t>
            </a:r>
          </a:p>
          <a:p>
            <a:pPr lvl="1"/>
            <a:r>
              <a:rPr lang="de-DE" sz="2400" dirty="0" smtClean="0">
                <a:latin typeface="Arial" charset="0"/>
              </a:rPr>
              <a:t>Personenbezogen</a:t>
            </a:r>
          </a:p>
          <a:p>
            <a:pPr lvl="1"/>
            <a:r>
              <a:rPr lang="de-DE" sz="2400" dirty="0" smtClean="0">
                <a:latin typeface="Arial" charset="0"/>
              </a:rPr>
              <a:t>Einen komplexen Sachverhalt einfach darstellen</a:t>
            </a:r>
          </a:p>
          <a:p>
            <a:pPr lvl="1"/>
            <a:r>
              <a:rPr lang="de-DE" sz="2400" dirty="0" smtClean="0">
                <a:latin typeface="Arial" charset="0"/>
              </a:rPr>
              <a:t>Reduktion der Realität</a:t>
            </a:r>
          </a:p>
          <a:p>
            <a:pPr lvl="1"/>
            <a:r>
              <a:rPr lang="de-DE" sz="2400" dirty="0" smtClean="0">
                <a:latin typeface="Arial" charset="0"/>
              </a:rPr>
              <a:t>Brücke zwischen Definition und Standard</a:t>
            </a:r>
          </a:p>
          <a:p>
            <a:pPr lvl="1"/>
            <a:r>
              <a:rPr lang="de-DE" sz="2400" dirty="0" smtClean="0">
                <a:latin typeface="Arial" charset="0"/>
              </a:rPr>
              <a:t>Problem: normative behavioristische Sichtweise, Erfahrungen von Nutzern fehlen meist</a:t>
            </a:r>
          </a:p>
          <a:p>
            <a:endParaRPr lang="de-DE" sz="2400" dirty="0" smtClean="0">
              <a:latin typeface="Arial" charset="0"/>
            </a:endParaRPr>
          </a:p>
        </p:txBody>
      </p:sp>
      <p:sp>
        <p:nvSpPr>
          <p:cNvPr id="46084" name="Foliennummernplatzhalter 3"/>
          <p:cNvSpPr>
            <a:spLocks noGrp="1"/>
          </p:cNvSpPr>
          <p:nvPr>
            <p:ph type="sldNum" sz="quarter" idx="10"/>
          </p:nvPr>
        </p:nvSpPr>
        <p:spPr>
          <a:noFill/>
        </p:spPr>
        <p:txBody>
          <a:bodyPr/>
          <a:lstStyle/>
          <a:p>
            <a:r>
              <a:rPr lang="en-US" smtClean="0"/>
              <a:t>Seite </a:t>
            </a:r>
            <a:fld id="{B99F082A-06C8-9649-A9FE-D979C700E412}" type="slidenum">
              <a:rPr lang="en-US" smtClean="0"/>
              <a:pPr/>
              <a:t>69</a:t>
            </a:fld>
            <a:endParaRPr lang="en-US" smtClean="0"/>
          </a:p>
        </p:txBody>
      </p:sp>
    </p:spTree>
    <p:extLst>
      <p:ext uri="{BB962C8B-B14F-4D97-AF65-F5344CB8AC3E}">
        <p14:creationId xmlns:p14="http://schemas.microsoft.com/office/powerpoint/2010/main" val="168364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0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0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Informationskompetenz </a:t>
            </a:r>
            <a:br>
              <a:rPr lang="de-DE" dirty="0" smtClean="0"/>
            </a:br>
            <a:r>
              <a:rPr lang="de-DE" dirty="0" smtClean="0"/>
              <a:t>verankern...</a:t>
            </a:r>
            <a:endParaRPr lang="de-DE" dirty="0"/>
          </a:p>
        </p:txBody>
      </p:sp>
      <p:sp>
        <p:nvSpPr>
          <p:cNvPr id="3" name="Inhaltsplatzhalter 2"/>
          <p:cNvSpPr>
            <a:spLocks noGrp="1"/>
          </p:cNvSpPr>
          <p:nvPr>
            <p:ph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7</a:t>
            </a:fld>
            <a:endParaRPr lang="en-US"/>
          </a:p>
        </p:txBody>
      </p:sp>
      <p:graphicFrame>
        <p:nvGraphicFramePr>
          <p:cNvPr id="5" name="Diagramm 4"/>
          <p:cNvGraphicFramePr/>
          <p:nvPr>
            <p:extLst>
              <p:ext uri="{D42A27DB-BD31-4B8C-83A1-F6EECF244321}">
                <p14:modId xmlns:p14="http://schemas.microsoft.com/office/powerpoint/2010/main" val="2070141949"/>
              </p:ext>
            </p:extLst>
          </p:nvPr>
        </p:nvGraphicFramePr>
        <p:xfrm>
          <a:off x="683568" y="836712"/>
          <a:ext cx="7416824"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28693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Warum sind Standards so (</a:t>
            </a:r>
            <a:r>
              <a:rPr lang="de-DE" dirty="0" err="1" smtClean="0"/>
              <a:t>un</a:t>
            </a:r>
            <a:r>
              <a:rPr lang="de-DE" dirty="0" smtClean="0"/>
              <a:t>-)praktisch?</a:t>
            </a:r>
            <a:endParaRPr lang="de-DE" dirty="0"/>
          </a:p>
        </p:txBody>
      </p:sp>
      <p:sp>
        <p:nvSpPr>
          <p:cNvPr id="3" name="Inhaltsplatzhalter 2"/>
          <p:cNvSpPr>
            <a:spLocks noGrp="1"/>
          </p:cNvSpPr>
          <p:nvPr>
            <p:ph idx="1"/>
          </p:nvPr>
        </p:nvSpPr>
        <p:spPr/>
        <p:txBody>
          <a:bodyPr/>
          <a:lstStyle/>
          <a:p>
            <a:r>
              <a:rPr lang="de-DE" dirty="0" smtClean="0"/>
              <a:t>„</a:t>
            </a:r>
            <a:r>
              <a:rPr lang="en-US" dirty="0" smtClean="0"/>
              <a:t>IL </a:t>
            </a:r>
            <a:r>
              <a:rPr lang="en-US" dirty="0"/>
              <a:t>frameworks and standards have their limitations in that they often </a:t>
            </a:r>
            <a:r>
              <a:rPr lang="en-US" b="1" dirty="0"/>
              <a:t>do mean anything to learners</a:t>
            </a:r>
            <a:r>
              <a:rPr lang="en-US" dirty="0"/>
              <a:t> - IL needs to be </a:t>
            </a:r>
            <a:r>
              <a:rPr lang="en-US" b="1" dirty="0"/>
              <a:t>contextualized</a:t>
            </a:r>
            <a:r>
              <a:rPr lang="en-US" dirty="0"/>
              <a:t> for the learners. These are skills that are used for a purpose, so mapping these standards to curriculum or other outcomes shows the relevance.“ </a:t>
            </a:r>
            <a:r>
              <a:rPr lang="de-CH" sz="1400" dirty="0"/>
              <a:t>(</a:t>
            </a:r>
            <a:r>
              <a:rPr lang="de-CH" sz="1400" dirty="0" err="1"/>
              <a:t>Blanchett</a:t>
            </a:r>
            <a:r>
              <a:rPr lang="de-CH" sz="1400" dirty="0"/>
              <a:t> et al. 2012, S. 8</a:t>
            </a:r>
            <a:r>
              <a:rPr lang="de-CH" sz="1400" dirty="0" smtClean="0"/>
              <a:t>)</a:t>
            </a:r>
          </a:p>
          <a:p>
            <a:endParaRPr lang="de-DE" dirty="0"/>
          </a:p>
          <a:p>
            <a:endParaRPr lang="de-DE" dirty="0" smtClean="0"/>
          </a:p>
          <a:p>
            <a:r>
              <a:rPr lang="de-DE" i="1" dirty="0" smtClean="0">
                <a:sym typeface="Wingdings"/>
              </a:rPr>
              <a:t> 	</a:t>
            </a:r>
            <a:r>
              <a:rPr lang="de-CH" i="1" dirty="0" smtClean="0"/>
              <a:t>Wie </a:t>
            </a:r>
            <a:r>
              <a:rPr lang="de-CH" i="1" dirty="0"/>
              <a:t>bei den Standards zur Informationskompetenz, die in der Regel </a:t>
            </a:r>
            <a:r>
              <a:rPr lang="de-CH" i="1" dirty="0" smtClean="0"/>
              <a:t>	eine </a:t>
            </a:r>
            <a:r>
              <a:rPr lang="de-CH" b="1" i="1" dirty="0" smtClean="0"/>
              <a:t>Aufzählung </a:t>
            </a:r>
            <a:r>
              <a:rPr lang="de-CH" b="1" i="1" dirty="0"/>
              <a:t>einzelner Fähigkeiten beinhalten</a:t>
            </a:r>
            <a:r>
              <a:rPr lang="de-CH" i="1" dirty="0"/>
              <a:t>, können auch </a:t>
            </a:r>
            <a:r>
              <a:rPr lang="de-CH" i="1" dirty="0" smtClean="0"/>
              <a:t>	die </a:t>
            </a:r>
            <a:r>
              <a:rPr lang="de-CH" i="1" dirty="0"/>
              <a:t>Modelle nicht als einzige Grundlage verwendet werden, wenn es </a:t>
            </a:r>
            <a:r>
              <a:rPr lang="de-CH" i="1" dirty="0" smtClean="0"/>
              <a:t>	um </a:t>
            </a:r>
            <a:r>
              <a:rPr lang="de-CH" i="1" dirty="0"/>
              <a:t>die Planung von Programmen zur Förderung von </a:t>
            </a:r>
            <a:r>
              <a:rPr lang="de-CH" i="1" dirty="0" smtClean="0"/>
              <a:t>	Informationskompetenz </a:t>
            </a:r>
            <a:r>
              <a:rPr lang="de-CH" i="1" dirty="0"/>
              <a:t>geht, sondern sollten vielmehr als ein </a:t>
            </a:r>
            <a:r>
              <a:rPr lang="de-CH" i="1" dirty="0" smtClean="0"/>
              <a:t>	</a:t>
            </a:r>
            <a:r>
              <a:rPr lang="de-CH" b="1" i="1" dirty="0" smtClean="0"/>
              <a:t>genereller </a:t>
            </a:r>
            <a:r>
              <a:rPr lang="de-CH" b="1" i="1" dirty="0"/>
              <a:t>Handlungsleitfaden </a:t>
            </a:r>
            <a:r>
              <a:rPr lang="de-CH" i="1" dirty="0"/>
              <a:t>verstanden werden. </a:t>
            </a:r>
            <a:endParaRPr lang="de-DE" dirty="0"/>
          </a:p>
          <a:p>
            <a:endParaRPr lang="de-DE" dirty="0" smtClean="0"/>
          </a:p>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70</a:t>
            </a:fld>
            <a:endParaRPr lang="en-US"/>
          </a:p>
        </p:txBody>
      </p:sp>
    </p:spTree>
    <p:extLst>
      <p:ext uri="{BB962C8B-B14F-4D97-AF65-F5344CB8AC3E}">
        <p14:creationId xmlns:p14="http://schemas.microsoft.com/office/powerpoint/2010/main" val="25667733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467544" y="3861048"/>
            <a:ext cx="8001000" cy="432048"/>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charset="0"/>
            </a:endParaRPr>
          </a:p>
        </p:txBody>
      </p:sp>
      <p:sp>
        <p:nvSpPr>
          <p:cNvPr id="2" name="Titel 1"/>
          <p:cNvSpPr>
            <a:spLocks noGrp="1"/>
          </p:cNvSpPr>
          <p:nvPr>
            <p:ph type="title"/>
          </p:nvPr>
        </p:nvSpPr>
        <p:spPr/>
        <p:txBody>
          <a:bodyPr/>
          <a:lstStyle/>
          <a:p>
            <a:r>
              <a:rPr lang="de-DE" dirty="0" smtClean="0"/>
              <a:t>Programm</a:t>
            </a:r>
            <a:endParaRPr lang="de-DE" dirty="0">
              <a:solidFill>
                <a:srgbClr val="FF0000"/>
              </a:solidFill>
            </a:endParaRPr>
          </a:p>
        </p:txBody>
      </p:sp>
      <p:sp>
        <p:nvSpPr>
          <p:cNvPr id="3" name="Inhaltsplatzhalter 2"/>
          <p:cNvSpPr>
            <a:spLocks noGrp="1"/>
          </p:cNvSpPr>
          <p:nvPr>
            <p:ph idx="1"/>
          </p:nvPr>
        </p:nvSpPr>
        <p:spPr>
          <a:xfrm>
            <a:off x="457200" y="1124744"/>
            <a:ext cx="7715200" cy="5184576"/>
          </a:xfrm>
        </p:spPr>
        <p:txBody>
          <a:bodyPr/>
          <a:lstStyle/>
          <a:p>
            <a:r>
              <a:rPr lang="de-DE" sz="1200" dirty="0" smtClean="0"/>
              <a:t>9.00-10.30		</a:t>
            </a:r>
            <a:r>
              <a:rPr lang="de-DE" sz="1200" b="1" dirty="0" smtClean="0"/>
              <a:t>Warum sind Schlüsselkompetenzen wichtig? </a:t>
            </a:r>
            <a:br>
              <a:rPr lang="de-DE" sz="1200" b="1" dirty="0" smtClean="0"/>
            </a:br>
            <a:r>
              <a:rPr lang="de-DE" sz="1200" b="1" dirty="0" smtClean="0"/>
              <a:t>		Wie grenzt sich Informationskompetenz von anderen Kompetenzen ab?</a:t>
            </a:r>
          </a:p>
          <a:p>
            <a:r>
              <a:rPr lang="de-DE" sz="1200" b="1" dirty="0"/>
              <a:t>	</a:t>
            </a:r>
          </a:p>
          <a:p>
            <a:r>
              <a:rPr lang="de-DE" sz="1200" dirty="0" smtClean="0">
                <a:solidFill>
                  <a:srgbClr val="669900"/>
                </a:solidFill>
              </a:rPr>
              <a:t>10.30-10.45		Pause</a:t>
            </a:r>
          </a:p>
          <a:p>
            <a:endParaRPr lang="de-DE" sz="1200" dirty="0">
              <a:solidFill>
                <a:srgbClr val="669900"/>
              </a:solidFill>
            </a:endParaRPr>
          </a:p>
          <a:p>
            <a:r>
              <a:rPr lang="de-DE" sz="1200" b="1" dirty="0" smtClean="0"/>
              <a:t>	</a:t>
            </a:r>
            <a:r>
              <a:rPr lang="de-DE" sz="1200" dirty="0" smtClean="0"/>
              <a:t>10.45-12.30</a:t>
            </a:r>
            <a:r>
              <a:rPr lang="de-DE" sz="1200" b="1" dirty="0" smtClean="0"/>
              <a:t>		Wie hat sich die Informationskompetenz-Förderung entwickelt?</a:t>
            </a:r>
          </a:p>
          <a:p>
            <a:r>
              <a:rPr lang="de-DE" sz="1200" b="1" dirty="0"/>
              <a:t>	</a:t>
            </a:r>
            <a:r>
              <a:rPr lang="de-DE" sz="1200" b="1" dirty="0" smtClean="0"/>
              <a:t>		Wozu brauchen wir Modelle und Standards der Informationskompetenz?</a:t>
            </a:r>
            <a:endParaRPr lang="de-DE" sz="1200" i="1" dirty="0">
              <a:solidFill>
                <a:srgbClr val="669900"/>
              </a:solidFill>
            </a:endParaRPr>
          </a:p>
          <a:p>
            <a:endParaRPr lang="de-DE" sz="1200" dirty="0"/>
          </a:p>
          <a:p>
            <a:r>
              <a:rPr lang="de-DE" sz="1200" b="1" dirty="0" smtClean="0">
                <a:solidFill>
                  <a:srgbClr val="669900"/>
                </a:solidFill>
              </a:rPr>
              <a:t>12.30-13.30</a:t>
            </a:r>
            <a:r>
              <a:rPr lang="de-DE" sz="1200" b="1" dirty="0">
                <a:solidFill>
                  <a:srgbClr val="669900"/>
                </a:solidFill>
              </a:rPr>
              <a:t>	</a:t>
            </a:r>
            <a:r>
              <a:rPr lang="de-DE" sz="1200" b="1" dirty="0" smtClean="0">
                <a:solidFill>
                  <a:srgbClr val="669900"/>
                </a:solidFill>
              </a:rPr>
              <a:t>	Mittagessen</a:t>
            </a:r>
          </a:p>
          <a:p>
            <a:endParaRPr lang="de-DE" sz="1200" b="1" i="1" dirty="0"/>
          </a:p>
          <a:p>
            <a:r>
              <a:rPr lang="de-DE" sz="1200" dirty="0" smtClean="0"/>
              <a:t>13.30-14.15</a:t>
            </a:r>
            <a:r>
              <a:rPr lang="de-DE" sz="1200" dirty="0"/>
              <a:t>	</a:t>
            </a:r>
            <a:r>
              <a:rPr lang="de-DE" sz="1200" dirty="0" smtClean="0"/>
              <a:t>	</a:t>
            </a:r>
            <a:r>
              <a:rPr lang="de-DE" sz="1200" b="1" dirty="0" smtClean="0"/>
              <a:t>Überblick Modelle und Standards der Informationskompetenz</a:t>
            </a:r>
            <a:endParaRPr lang="de-DE" sz="1200" dirty="0" smtClean="0"/>
          </a:p>
          <a:p>
            <a:endParaRPr lang="de-DE" sz="1200" dirty="0" smtClean="0"/>
          </a:p>
          <a:p>
            <a:endParaRPr lang="de-DE" sz="1200" dirty="0" smtClean="0"/>
          </a:p>
          <a:p>
            <a:r>
              <a:rPr lang="de-DE" sz="1200" dirty="0" smtClean="0"/>
              <a:t>14.15-15.00	</a:t>
            </a:r>
            <a:r>
              <a:rPr lang="de-DE" sz="1200" dirty="0"/>
              <a:t>	</a:t>
            </a:r>
            <a:r>
              <a:rPr lang="de-DE" sz="1200" b="1" dirty="0" smtClean="0"/>
              <a:t>Gruppenarbeiten zu den Standards</a:t>
            </a:r>
          </a:p>
          <a:p>
            <a:endParaRPr lang="de-DE" sz="1200" i="1" dirty="0" smtClean="0">
              <a:solidFill>
                <a:srgbClr val="669900"/>
              </a:solidFill>
            </a:endParaRPr>
          </a:p>
          <a:p>
            <a:r>
              <a:rPr lang="de-DE" sz="1200" dirty="0" smtClean="0">
                <a:solidFill>
                  <a:srgbClr val="669900"/>
                </a:solidFill>
              </a:rPr>
              <a:t>15.00-15.15</a:t>
            </a:r>
            <a:r>
              <a:rPr lang="de-DE" sz="1200" dirty="0">
                <a:solidFill>
                  <a:srgbClr val="669900"/>
                </a:solidFill>
              </a:rPr>
              <a:t>	</a:t>
            </a:r>
            <a:r>
              <a:rPr lang="de-DE" sz="1200" dirty="0" smtClean="0">
                <a:solidFill>
                  <a:srgbClr val="669900"/>
                </a:solidFill>
              </a:rPr>
              <a:t>	Pause</a:t>
            </a:r>
            <a:endParaRPr lang="de-DE" sz="1200" dirty="0">
              <a:solidFill>
                <a:srgbClr val="669900"/>
              </a:solidFill>
            </a:endParaRPr>
          </a:p>
          <a:p>
            <a:endParaRPr lang="de-DE" sz="1200" b="1" i="1" dirty="0" smtClean="0"/>
          </a:p>
          <a:p>
            <a:r>
              <a:rPr lang="de-DE" sz="1200" dirty="0" smtClean="0"/>
              <a:t>15.15-16.00</a:t>
            </a:r>
            <a:r>
              <a:rPr lang="de-DE" sz="1200" b="1" dirty="0" smtClean="0"/>
              <a:t>		Lösungsansätze und Umsetzungsmöglichkeiten identifizieren</a:t>
            </a:r>
          </a:p>
          <a:p>
            <a:r>
              <a:rPr lang="de-DE" sz="1200" b="1" dirty="0" smtClean="0"/>
              <a:t>			</a:t>
            </a:r>
          </a:p>
          <a:p>
            <a:endParaRPr lang="de-DE" sz="1200" dirty="0" smtClean="0"/>
          </a:p>
          <a:p>
            <a:r>
              <a:rPr lang="de-DE" sz="1200" dirty="0" smtClean="0"/>
              <a:t>16.00-16.45	</a:t>
            </a:r>
            <a:r>
              <a:rPr lang="de-DE" sz="1200" dirty="0"/>
              <a:t>	</a:t>
            </a:r>
            <a:r>
              <a:rPr lang="de-DE" sz="1200" b="1" dirty="0" smtClean="0"/>
              <a:t>Ausblick, Abschluss und Evaluation</a:t>
            </a:r>
            <a:r>
              <a:rPr lang="de-DE" sz="1200" b="1" i="1" dirty="0" smtClean="0"/>
              <a:t>	</a:t>
            </a:r>
            <a:endParaRPr lang="de-DE" sz="1200" dirty="0" smtClean="0"/>
          </a:p>
          <a:p>
            <a:endParaRPr lang="de-DE" sz="1200" i="1" dirty="0" smtClean="0">
              <a:solidFill>
                <a:srgbClr val="669900"/>
              </a:solidFill>
            </a:endParaRPr>
          </a:p>
          <a:p>
            <a:endParaRPr lang="de-DE" sz="1200" i="1" dirty="0" smtClean="0">
              <a:solidFill>
                <a:srgbClr val="669900"/>
              </a:solidFill>
            </a:endParaRPr>
          </a:p>
          <a:p>
            <a:endParaRPr lang="de-DE" sz="1200" dirty="0" smtClean="0"/>
          </a:p>
          <a:p>
            <a:endParaRPr lang="de-DE" sz="1200" i="1" dirty="0" smtClean="0">
              <a:solidFill>
                <a:srgbClr val="669900"/>
              </a:solidFill>
            </a:endParaRPr>
          </a:p>
          <a:p>
            <a:endParaRPr lang="de-DE" sz="1200" dirty="0" smtClean="0"/>
          </a:p>
          <a:p>
            <a:endParaRPr lang="de-DE" sz="1200" b="1" i="1" dirty="0" smtClean="0"/>
          </a:p>
          <a:p>
            <a:r>
              <a:rPr lang="de-DE" sz="1200" dirty="0" smtClean="0"/>
              <a:t>			</a:t>
            </a:r>
          </a:p>
          <a:p>
            <a:r>
              <a:rPr lang="de-DE" sz="1200" dirty="0" smtClean="0"/>
              <a:t>		</a:t>
            </a:r>
            <a:endParaRPr lang="de-DE" sz="1200"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71</a:t>
            </a:fld>
            <a:endParaRPr lang="en-US"/>
          </a:p>
        </p:txBody>
      </p:sp>
    </p:spTree>
    <p:extLst>
      <p:ext uri="{BB962C8B-B14F-4D97-AF65-F5344CB8AC3E}">
        <p14:creationId xmlns:p14="http://schemas.microsoft.com/office/powerpoint/2010/main" val="1184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3"/>
          <p:cNvSpPr>
            <a:spLocks noGrp="1"/>
          </p:cNvSpPr>
          <p:nvPr>
            <p:ph type="title"/>
          </p:nvPr>
        </p:nvSpPr>
        <p:spPr/>
        <p:txBody>
          <a:bodyPr>
            <a:normAutofit/>
          </a:bodyPr>
          <a:lstStyle/>
          <a:p>
            <a:r>
              <a:rPr lang="de-DE" dirty="0" smtClean="0">
                <a:latin typeface="Arial" charset="0"/>
              </a:rPr>
              <a:t>Und die Schweizer Standards zur Informationskompetenz?</a:t>
            </a:r>
          </a:p>
        </p:txBody>
      </p:sp>
      <p:sp>
        <p:nvSpPr>
          <p:cNvPr id="41987" name="Inhaltsplatzhalter 4"/>
          <p:cNvSpPr>
            <a:spLocks noGrp="1"/>
          </p:cNvSpPr>
          <p:nvPr>
            <p:ph idx="1"/>
          </p:nvPr>
        </p:nvSpPr>
        <p:spPr/>
        <p:txBody>
          <a:bodyPr/>
          <a:lstStyle/>
          <a:p>
            <a:pPr lvl="1">
              <a:buFont typeface="Wingdings" charset="2"/>
              <a:buNone/>
            </a:pPr>
            <a:r>
              <a:rPr lang="de-DE" sz="1500" b="1" dirty="0" smtClean="0">
                <a:latin typeface="Arial" charset="0"/>
              </a:rPr>
              <a:t>Die informationskompetente Person</a:t>
            </a:r>
          </a:p>
          <a:p>
            <a:pPr lvl="1">
              <a:buFont typeface="Wingdings" charset="2"/>
              <a:buNone/>
            </a:pPr>
            <a:endParaRPr lang="de-DE" sz="1500" b="1" dirty="0" smtClean="0">
              <a:latin typeface="Arial" charset="0"/>
            </a:endParaRPr>
          </a:p>
          <a:p>
            <a:pPr lvl="1"/>
            <a:r>
              <a:rPr lang="de-DE" sz="2000" dirty="0" smtClean="0">
                <a:latin typeface="Arial" charset="0"/>
              </a:rPr>
              <a:t>erkennt den Bedarf an Information und bestimmt die Art und das </a:t>
            </a:r>
            <a:r>
              <a:rPr lang="de-DE" sz="2000" dirty="0" err="1" smtClean="0">
                <a:latin typeface="Arial" charset="0"/>
              </a:rPr>
              <a:t>Ausmass</a:t>
            </a:r>
            <a:r>
              <a:rPr lang="de-DE" sz="2000" dirty="0" smtClean="0">
                <a:latin typeface="Arial" charset="0"/>
              </a:rPr>
              <a:t> des Informationsbedarfs</a:t>
            </a:r>
            <a:r>
              <a:rPr lang="de-DE" sz="1800" dirty="0" smtClean="0">
                <a:latin typeface="Arial" charset="0"/>
              </a:rPr>
              <a:t> </a:t>
            </a:r>
          </a:p>
          <a:p>
            <a:pPr lvl="1"/>
            <a:r>
              <a:rPr lang="de-DE" sz="2000" dirty="0" smtClean="0">
                <a:latin typeface="Arial" charset="0"/>
              </a:rPr>
              <a:t>findet die gesuchte Information effektiv und effizient</a:t>
            </a:r>
          </a:p>
          <a:p>
            <a:pPr lvl="1"/>
            <a:r>
              <a:rPr lang="de-DE" sz="2000" dirty="0" smtClean="0">
                <a:latin typeface="Arial" charset="0"/>
              </a:rPr>
              <a:t>bewertet die Informationen und das Vorgehen zur Informationsbeschaffung kritisch</a:t>
            </a:r>
          </a:p>
          <a:p>
            <a:pPr lvl="1"/>
            <a:r>
              <a:rPr lang="de-DE" sz="2000" dirty="0" smtClean="0">
                <a:latin typeface="Arial" charset="0"/>
              </a:rPr>
              <a:t>verwaltet die gesammelten oder erzeugten Informationen und teilt diese mit andern</a:t>
            </a:r>
          </a:p>
          <a:p>
            <a:pPr lvl="1"/>
            <a:r>
              <a:rPr lang="de-DE" sz="2000" dirty="0" smtClean="0">
                <a:latin typeface="Arial" charset="0"/>
              </a:rPr>
              <a:t>verwendet bestehende und neue Informationen um ein spezifisches Ziel zu erreichen</a:t>
            </a:r>
          </a:p>
          <a:p>
            <a:pPr lvl="1"/>
            <a:r>
              <a:rPr lang="de-DE" sz="2000" dirty="0" smtClean="0">
                <a:latin typeface="Arial" charset="0"/>
              </a:rPr>
              <a:t>handelt als verantwortliches Mitglied der Informationsgesellschaft</a:t>
            </a:r>
            <a:endParaRPr lang="de-DE" sz="1800" dirty="0" smtClean="0">
              <a:latin typeface="Arial" charset="0"/>
            </a:endParaRPr>
          </a:p>
        </p:txBody>
      </p:sp>
      <p:sp>
        <p:nvSpPr>
          <p:cNvPr id="41988" name="Foliennummernplatzhalter 2"/>
          <p:cNvSpPr>
            <a:spLocks noGrp="1"/>
          </p:cNvSpPr>
          <p:nvPr>
            <p:ph type="sldNum" sz="quarter" idx="10"/>
          </p:nvPr>
        </p:nvSpPr>
        <p:spPr>
          <a:noFill/>
        </p:spPr>
        <p:txBody>
          <a:bodyPr/>
          <a:lstStyle/>
          <a:p>
            <a:r>
              <a:rPr lang="en-US" smtClean="0"/>
              <a:t>Seite </a:t>
            </a:r>
            <a:fld id="{807D9BCD-1F50-8146-99E4-1E6F14BD387E}" type="slidenum">
              <a:rPr lang="en-US" smtClean="0"/>
              <a:pPr/>
              <a:t>72</a:t>
            </a:fld>
            <a:endParaRPr lang="en-US" smtClean="0"/>
          </a:p>
        </p:txBody>
      </p:sp>
      <p:sp>
        <p:nvSpPr>
          <p:cNvPr id="41989" name="Text Box 15"/>
          <p:cNvSpPr txBox="1">
            <a:spLocks noChangeArrowheads="1"/>
          </p:cNvSpPr>
          <p:nvPr/>
        </p:nvSpPr>
        <p:spPr bwMode="auto">
          <a:xfrm>
            <a:off x="4661384" y="6172200"/>
            <a:ext cx="4091610" cy="246221"/>
          </a:xfrm>
          <a:prstGeom prst="rect">
            <a:avLst/>
          </a:prstGeom>
          <a:noFill/>
          <a:ln w="9525">
            <a:noFill/>
            <a:miter lim="800000"/>
            <a:headEnd/>
            <a:tailEnd/>
          </a:ln>
        </p:spPr>
        <p:txBody>
          <a:bodyPr wrap="none">
            <a:prstTxWarp prst="textNoShape">
              <a:avLst/>
            </a:prstTxWarp>
            <a:spAutoFit/>
          </a:bodyPr>
          <a:lstStyle/>
          <a:p>
            <a:r>
              <a:rPr lang="de-CH" sz="1000" dirty="0" smtClean="0">
                <a:solidFill>
                  <a:srgbClr val="669900"/>
                </a:solidFill>
                <a:latin typeface="Verdana" charset="0"/>
              </a:rPr>
              <a:t>[Projekt Informationskompetenz </a:t>
            </a:r>
            <a:r>
              <a:rPr lang="de-CH" sz="1000" dirty="0">
                <a:solidFill>
                  <a:srgbClr val="669900"/>
                </a:solidFill>
                <a:latin typeface="Verdana" charset="0"/>
              </a:rPr>
              <a:t>an Schweizer Hochschulen]</a:t>
            </a:r>
          </a:p>
        </p:txBody>
      </p:sp>
    </p:spTree>
    <p:extLst>
      <p:ext uri="{BB962C8B-B14F-4D97-AF65-F5344CB8AC3E}">
        <p14:creationId xmlns:p14="http://schemas.microsoft.com/office/powerpoint/2010/main" val="22046447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a:bodyPr>
          <a:lstStyle/>
          <a:p>
            <a:r>
              <a:rPr lang="de-DE" dirty="0"/>
              <a:t>Das Projekt </a:t>
            </a:r>
            <a:r>
              <a:rPr lang="de-DE" dirty="0" smtClean="0"/>
              <a:t>„</a:t>
            </a:r>
            <a:r>
              <a:rPr lang="de-DE" dirty="0"/>
              <a:t>Informationskompetenz an </a:t>
            </a:r>
            <a:r>
              <a:rPr lang="de-DE" dirty="0" smtClean="0"/>
              <a:t/>
            </a:r>
            <a:br>
              <a:rPr lang="de-DE" dirty="0" smtClean="0"/>
            </a:br>
            <a:r>
              <a:rPr lang="de-DE" dirty="0" smtClean="0"/>
              <a:t>Schweizer </a:t>
            </a:r>
            <a:r>
              <a:rPr lang="de-DE" dirty="0"/>
              <a:t>Hochschulen“</a:t>
            </a:r>
            <a:endParaRPr lang="de-CH" dirty="0" smtClean="0">
              <a:latin typeface="Arial" charset="0"/>
            </a:endParaRPr>
          </a:p>
        </p:txBody>
      </p:sp>
      <p:sp>
        <p:nvSpPr>
          <p:cNvPr id="24580" name="Rectangle 3"/>
          <p:cNvSpPr>
            <a:spLocks noGrp="1" noChangeArrowheads="1"/>
          </p:cNvSpPr>
          <p:nvPr>
            <p:ph type="body" idx="1"/>
          </p:nvPr>
        </p:nvSpPr>
        <p:spPr/>
        <p:txBody>
          <a:bodyPr/>
          <a:lstStyle/>
          <a:p>
            <a:pPr>
              <a:buNone/>
            </a:pPr>
            <a:r>
              <a:rPr lang="de-CH" sz="2000" dirty="0" smtClean="0">
                <a:latin typeface="Arial" charset="0"/>
              </a:rPr>
              <a:t>Drei Aufgaben im Bereich Informationskompetenz:</a:t>
            </a:r>
          </a:p>
          <a:p>
            <a:endParaRPr lang="de-CH" sz="2000" dirty="0" smtClean="0">
              <a:latin typeface="Arial" charset="0"/>
            </a:endParaRPr>
          </a:p>
          <a:p>
            <a:pPr lvl="1"/>
            <a:r>
              <a:rPr lang="de-CH" sz="2000" dirty="0" smtClean="0">
                <a:latin typeface="Arial" charset="0"/>
              </a:rPr>
              <a:t>Erstellung von Leitzielen (Standards) für die Schweiz und ein entsprechendes Raster der Lernziele (Kompetenzraster)</a:t>
            </a:r>
          </a:p>
          <a:p>
            <a:pPr lvl="1"/>
            <a:endParaRPr lang="de-CH" sz="2000" dirty="0" smtClean="0">
              <a:latin typeface="Arial" charset="0"/>
            </a:endParaRPr>
          </a:p>
          <a:p>
            <a:pPr lvl="1"/>
            <a:r>
              <a:rPr lang="de-CH" sz="2000" dirty="0" smtClean="0">
                <a:latin typeface="Arial" charset="0"/>
              </a:rPr>
              <a:t>Aufbau einer web-basierten Fachzentrale mit einem Repository für Lehrmaterialien (</a:t>
            </a:r>
            <a:r>
              <a:rPr lang="de-CH" sz="2000" dirty="0" err="1" smtClean="0">
                <a:latin typeface="Arial" charset="0"/>
              </a:rPr>
              <a:t>www.informationskompetenz.ch</a:t>
            </a:r>
            <a:r>
              <a:rPr lang="de-CH" sz="2000" dirty="0" smtClean="0">
                <a:latin typeface="Arial" charset="0"/>
              </a:rPr>
              <a:t>)</a:t>
            </a:r>
          </a:p>
          <a:p>
            <a:pPr lvl="1"/>
            <a:endParaRPr lang="de-CH" sz="2000" dirty="0" smtClean="0">
              <a:latin typeface="Arial" charset="0"/>
            </a:endParaRPr>
          </a:p>
          <a:p>
            <a:pPr lvl="1"/>
            <a:r>
              <a:rPr lang="de-CH" sz="2000" dirty="0" smtClean="0">
                <a:latin typeface="Arial" charset="0"/>
              </a:rPr>
              <a:t>Erstellung eines Konzepts für die Ausbildung und Weiterbildung von bibliothekarischem Personal</a:t>
            </a:r>
            <a:endParaRPr lang="en-GB" sz="2000" dirty="0" smtClean="0">
              <a:latin typeface="Arial" charset="0"/>
            </a:endParaRPr>
          </a:p>
        </p:txBody>
      </p:sp>
      <p:pic>
        <p:nvPicPr>
          <p:cNvPr id="2" name="Bild 1"/>
          <p:cNvPicPr>
            <a:picLocks noChangeAspect="1"/>
          </p:cNvPicPr>
          <p:nvPr/>
        </p:nvPicPr>
        <p:blipFill>
          <a:blip r:embed="rId3"/>
          <a:stretch>
            <a:fillRect/>
          </a:stretch>
        </p:blipFill>
        <p:spPr>
          <a:xfrm>
            <a:off x="6883400" y="0"/>
            <a:ext cx="2260600" cy="1587500"/>
          </a:xfrm>
          <a:prstGeom prst="rect">
            <a:avLst/>
          </a:prstGeom>
        </p:spPr>
      </p:pic>
      <p:pic>
        <p:nvPicPr>
          <p:cNvPr id="3" name="Bild 2"/>
          <p:cNvPicPr>
            <a:picLocks noChangeAspect="1"/>
          </p:cNvPicPr>
          <p:nvPr/>
        </p:nvPicPr>
        <p:blipFill>
          <a:blip r:embed="rId4"/>
          <a:stretch>
            <a:fillRect/>
          </a:stretch>
        </p:blipFill>
        <p:spPr>
          <a:xfrm>
            <a:off x="6876256" y="1628800"/>
            <a:ext cx="2120900" cy="635000"/>
          </a:xfrm>
          <a:prstGeom prst="rect">
            <a:avLst/>
          </a:prstGeom>
        </p:spPr>
      </p:pic>
      <p:pic>
        <p:nvPicPr>
          <p:cNvPr id="4" name="Bild 3" descr="Bildschirmfoto 2014-03-27 um 11.37.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45224"/>
            <a:ext cx="9144000" cy="808962"/>
          </a:xfrm>
          <a:prstGeom prst="rect">
            <a:avLst/>
          </a:prstGeom>
        </p:spPr>
      </p:pic>
    </p:spTree>
    <p:extLst>
      <p:ext uri="{BB962C8B-B14F-4D97-AF65-F5344CB8AC3E}">
        <p14:creationId xmlns:p14="http://schemas.microsoft.com/office/powerpoint/2010/main" val="379454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80">
                                            <p:txEl>
                                              <p:pRg st="2" end="2"/>
                                            </p:txEl>
                                          </p:spTgt>
                                        </p:tgtEl>
                                        <p:attrNameLst>
                                          <p:attrName>style.visibility</p:attrName>
                                        </p:attrNameLst>
                                      </p:cBhvr>
                                      <p:to>
                                        <p:strVal val="visible"/>
                                      </p:to>
                                    </p:set>
                                    <p:animEffect transition="in" filter="fade">
                                      <p:cBhvr>
                                        <p:cTn id="7" dur="2000"/>
                                        <p:tgtEl>
                                          <p:spTgt spid="2458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80">
                                            <p:txEl>
                                              <p:pRg st="4" end="4"/>
                                            </p:txEl>
                                          </p:spTgt>
                                        </p:tgtEl>
                                        <p:attrNameLst>
                                          <p:attrName>style.visibility</p:attrName>
                                        </p:attrNameLst>
                                      </p:cBhvr>
                                      <p:to>
                                        <p:strVal val="visible"/>
                                      </p:to>
                                    </p:set>
                                    <p:animEffect transition="in" filter="fade">
                                      <p:cBhvr>
                                        <p:cTn id="12" dur="2000"/>
                                        <p:tgtEl>
                                          <p:spTgt spid="2458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80">
                                            <p:txEl>
                                              <p:pRg st="6" end="6"/>
                                            </p:txEl>
                                          </p:spTgt>
                                        </p:tgtEl>
                                        <p:attrNameLst>
                                          <p:attrName>style.visibility</p:attrName>
                                        </p:attrNameLst>
                                      </p:cBhvr>
                                      <p:to>
                                        <p:strVal val="visible"/>
                                      </p:to>
                                    </p:set>
                                    <p:animEffect transition="in" filter="fade">
                                      <p:cBhvr>
                                        <p:cTn id="17" dur="2000"/>
                                        <p:tgtEl>
                                          <p:spTgt spid="2458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Stellen Sie sich vor...</a:t>
            </a:r>
            <a:endParaRPr lang="de-DE" dirty="0"/>
          </a:p>
        </p:txBody>
      </p:sp>
      <p:sp>
        <p:nvSpPr>
          <p:cNvPr id="3" name="Inhaltsplatzhalter 2"/>
          <p:cNvSpPr>
            <a:spLocks noGrp="1"/>
          </p:cNvSpPr>
          <p:nvPr>
            <p:ph idx="1"/>
          </p:nvPr>
        </p:nvSpPr>
        <p:spPr/>
        <p:txBody>
          <a:bodyPr/>
          <a:lstStyle/>
          <a:p>
            <a:pPr>
              <a:lnSpc>
                <a:spcPct val="120000"/>
              </a:lnSpc>
            </a:pPr>
            <a:endParaRPr lang="de-DE" dirty="0" smtClean="0"/>
          </a:p>
          <a:p>
            <a:pPr>
              <a:lnSpc>
                <a:spcPct val="120000"/>
              </a:lnSpc>
            </a:pPr>
            <a:r>
              <a:rPr lang="de-DE" dirty="0" smtClean="0"/>
              <a:t>„</a:t>
            </a:r>
            <a:r>
              <a:rPr lang="de-DE" dirty="0" err="1" smtClean="0"/>
              <a:t>You</a:t>
            </a:r>
            <a:r>
              <a:rPr lang="de-DE" dirty="0" smtClean="0"/>
              <a:t> </a:t>
            </a:r>
            <a:r>
              <a:rPr lang="de-DE" dirty="0" err="1"/>
              <a:t>are</a:t>
            </a:r>
            <a:r>
              <a:rPr lang="de-DE" dirty="0"/>
              <a:t> a </a:t>
            </a:r>
            <a:r>
              <a:rPr lang="de-DE" dirty="0" err="1"/>
              <a:t>brand</a:t>
            </a:r>
            <a:r>
              <a:rPr lang="de-DE" dirty="0"/>
              <a:t> </a:t>
            </a:r>
            <a:r>
              <a:rPr lang="de-DE" dirty="0" err="1"/>
              <a:t>new</a:t>
            </a:r>
            <a:r>
              <a:rPr lang="de-DE" dirty="0"/>
              <a:t> </a:t>
            </a:r>
            <a:r>
              <a:rPr lang="de-DE" dirty="0" err="1"/>
              <a:t>instruction</a:t>
            </a:r>
            <a:r>
              <a:rPr lang="de-DE" dirty="0"/>
              <a:t> </a:t>
            </a:r>
            <a:r>
              <a:rPr lang="de-DE" dirty="0" err="1"/>
              <a:t>librarian</a:t>
            </a:r>
            <a:r>
              <a:rPr lang="de-DE" dirty="0"/>
              <a:t>, </a:t>
            </a:r>
            <a:r>
              <a:rPr lang="de-DE" dirty="0" err="1"/>
              <a:t>psyched</a:t>
            </a:r>
            <a:r>
              <a:rPr lang="de-DE" dirty="0"/>
              <a:t> </a:t>
            </a:r>
            <a:r>
              <a:rPr lang="de-DE" dirty="0" err="1"/>
              <a:t>about</a:t>
            </a:r>
            <a:r>
              <a:rPr lang="de-DE" dirty="0"/>
              <a:t> </a:t>
            </a:r>
            <a:r>
              <a:rPr lang="de-DE" dirty="0" err="1"/>
              <a:t>your</a:t>
            </a:r>
            <a:r>
              <a:rPr lang="de-DE" dirty="0"/>
              <a:t> </a:t>
            </a:r>
            <a:r>
              <a:rPr lang="de-DE" dirty="0" err="1"/>
              <a:t>first</a:t>
            </a:r>
            <a:r>
              <a:rPr lang="de-DE" dirty="0"/>
              <a:t> </a:t>
            </a:r>
            <a:r>
              <a:rPr lang="de-DE" dirty="0" err="1"/>
              <a:t>job</a:t>
            </a:r>
            <a:r>
              <a:rPr lang="de-DE" dirty="0"/>
              <a:t> out </a:t>
            </a:r>
            <a:r>
              <a:rPr lang="de-DE" dirty="0" err="1"/>
              <a:t>of</a:t>
            </a:r>
            <a:r>
              <a:rPr lang="de-DE" dirty="0"/>
              <a:t> </a:t>
            </a:r>
            <a:r>
              <a:rPr lang="de-DE" dirty="0" err="1"/>
              <a:t>library</a:t>
            </a:r>
            <a:r>
              <a:rPr lang="de-DE" dirty="0"/>
              <a:t> </a:t>
            </a:r>
            <a:r>
              <a:rPr lang="de-DE" dirty="0" err="1"/>
              <a:t>school</a:t>
            </a:r>
            <a:r>
              <a:rPr lang="de-DE" dirty="0"/>
              <a:t> </a:t>
            </a:r>
            <a:r>
              <a:rPr lang="de-DE" dirty="0" err="1"/>
              <a:t>and</a:t>
            </a:r>
            <a:r>
              <a:rPr lang="de-DE" dirty="0"/>
              <a:t> </a:t>
            </a:r>
            <a:r>
              <a:rPr lang="de-DE" dirty="0" err="1"/>
              <a:t>getting</a:t>
            </a:r>
            <a:r>
              <a:rPr lang="de-DE" dirty="0"/>
              <a:t> </a:t>
            </a:r>
            <a:r>
              <a:rPr lang="de-DE" dirty="0" err="1"/>
              <a:t>ready</a:t>
            </a:r>
            <a:r>
              <a:rPr lang="de-DE" dirty="0"/>
              <a:t> </a:t>
            </a:r>
            <a:r>
              <a:rPr lang="de-DE" dirty="0" err="1"/>
              <a:t>to</a:t>
            </a:r>
            <a:r>
              <a:rPr lang="de-DE" dirty="0"/>
              <a:t> </a:t>
            </a:r>
            <a:r>
              <a:rPr lang="de-DE" dirty="0" err="1"/>
              <a:t>start</a:t>
            </a:r>
            <a:r>
              <a:rPr lang="de-DE" dirty="0"/>
              <a:t> </a:t>
            </a:r>
            <a:r>
              <a:rPr lang="de-DE" dirty="0" err="1"/>
              <a:t>to</a:t>
            </a:r>
            <a:r>
              <a:rPr lang="de-DE" dirty="0"/>
              <a:t> </a:t>
            </a:r>
            <a:r>
              <a:rPr lang="de-DE" dirty="0" err="1"/>
              <a:t>teaching</a:t>
            </a:r>
            <a:r>
              <a:rPr lang="de-DE" dirty="0"/>
              <a:t> </a:t>
            </a:r>
            <a:r>
              <a:rPr lang="de-DE" dirty="0" err="1"/>
              <a:t>your</a:t>
            </a:r>
            <a:r>
              <a:rPr lang="de-DE" dirty="0"/>
              <a:t> </a:t>
            </a:r>
            <a:r>
              <a:rPr lang="de-DE" dirty="0" err="1"/>
              <a:t>first</a:t>
            </a:r>
            <a:r>
              <a:rPr lang="de-DE" dirty="0"/>
              <a:t> </a:t>
            </a:r>
            <a:r>
              <a:rPr lang="de-DE" dirty="0" err="1"/>
              <a:t>class</a:t>
            </a:r>
            <a:r>
              <a:rPr lang="de-DE" dirty="0"/>
              <a:t>. </a:t>
            </a:r>
            <a:r>
              <a:rPr lang="de-DE" dirty="0" err="1"/>
              <a:t>What</a:t>
            </a:r>
            <a:r>
              <a:rPr lang="de-DE" dirty="0"/>
              <a:t> will </a:t>
            </a:r>
            <a:r>
              <a:rPr lang="de-DE" dirty="0" err="1"/>
              <a:t>you</a:t>
            </a:r>
            <a:r>
              <a:rPr lang="de-DE" dirty="0"/>
              <a:t> </a:t>
            </a:r>
            <a:r>
              <a:rPr lang="de-DE" dirty="0" err="1"/>
              <a:t>cover</a:t>
            </a:r>
            <a:r>
              <a:rPr lang="de-DE" dirty="0"/>
              <a:t>? </a:t>
            </a:r>
            <a:r>
              <a:rPr lang="de-DE" dirty="0" err="1"/>
              <a:t>You</a:t>
            </a:r>
            <a:r>
              <a:rPr lang="de-DE" dirty="0"/>
              <a:t> </a:t>
            </a:r>
            <a:r>
              <a:rPr lang="de-DE" dirty="0" err="1"/>
              <a:t>have</a:t>
            </a:r>
            <a:r>
              <a:rPr lang="de-DE" dirty="0"/>
              <a:t> a </a:t>
            </a:r>
            <a:r>
              <a:rPr lang="de-DE" dirty="0" err="1"/>
              <a:t>few</a:t>
            </a:r>
            <a:r>
              <a:rPr lang="de-DE" dirty="0"/>
              <a:t> </a:t>
            </a:r>
            <a:r>
              <a:rPr lang="de-DE" dirty="0" err="1"/>
              <a:t>documents</a:t>
            </a:r>
            <a:r>
              <a:rPr lang="de-DE" dirty="0"/>
              <a:t> in front </a:t>
            </a:r>
            <a:r>
              <a:rPr lang="de-DE" dirty="0" err="1"/>
              <a:t>of</a:t>
            </a:r>
            <a:r>
              <a:rPr lang="de-DE" dirty="0"/>
              <a:t> </a:t>
            </a:r>
            <a:r>
              <a:rPr lang="de-DE" dirty="0" err="1"/>
              <a:t>you</a:t>
            </a:r>
            <a:r>
              <a:rPr lang="de-DE" dirty="0"/>
              <a:t>. </a:t>
            </a:r>
            <a:r>
              <a:rPr lang="de-DE" dirty="0" err="1"/>
              <a:t>You</a:t>
            </a:r>
            <a:r>
              <a:rPr lang="de-DE" dirty="0"/>
              <a:t> </a:t>
            </a:r>
            <a:r>
              <a:rPr lang="de-DE" dirty="0" err="1"/>
              <a:t>have</a:t>
            </a:r>
            <a:r>
              <a:rPr lang="de-DE" dirty="0"/>
              <a:t> a </a:t>
            </a:r>
            <a:r>
              <a:rPr lang="de-DE" dirty="0" err="1"/>
              <a:t>syllabus</a:t>
            </a:r>
            <a:r>
              <a:rPr lang="de-DE" dirty="0"/>
              <a:t> </a:t>
            </a:r>
            <a:r>
              <a:rPr lang="de-DE" dirty="0" err="1"/>
              <a:t>and</a:t>
            </a:r>
            <a:r>
              <a:rPr lang="de-DE" dirty="0"/>
              <a:t> an </a:t>
            </a:r>
            <a:r>
              <a:rPr lang="de-DE" dirty="0" err="1"/>
              <a:t>assignment</a:t>
            </a:r>
            <a:r>
              <a:rPr lang="de-DE" dirty="0"/>
              <a:t>, </a:t>
            </a:r>
            <a:r>
              <a:rPr lang="de-DE" dirty="0" err="1"/>
              <a:t>maybe</a:t>
            </a:r>
            <a:r>
              <a:rPr lang="de-DE" dirty="0"/>
              <a:t>. </a:t>
            </a:r>
            <a:r>
              <a:rPr lang="de-DE" dirty="0" err="1"/>
              <a:t>You</a:t>
            </a:r>
            <a:r>
              <a:rPr lang="de-DE" dirty="0"/>
              <a:t> </a:t>
            </a:r>
            <a:r>
              <a:rPr lang="de-DE" dirty="0" err="1"/>
              <a:t>have</a:t>
            </a:r>
            <a:r>
              <a:rPr lang="de-DE" dirty="0"/>
              <a:t> </a:t>
            </a:r>
            <a:r>
              <a:rPr lang="de-DE" dirty="0" err="1"/>
              <a:t>your</a:t>
            </a:r>
            <a:r>
              <a:rPr lang="de-DE" dirty="0"/>
              <a:t> </a:t>
            </a:r>
            <a:r>
              <a:rPr lang="de-DE" dirty="0" err="1"/>
              <a:t>instruction</a:t>
            </a:r>
            <a:r>
              <a:rPr lang="de-DE" dirty="0"/>
              <a:t> </a:t>
            </a:r>
            <a:r>
              <a:rPr lang="de-DE" dirty="0" err="1"/>
              <a:t>program‘s</a:t>
            </a:r>
            <a:r>
              <a:rPr lang="de-DE" dirty="0"/>
              <a:t> </a:t>
            </a:r>
            <a:r>
              <a:rPr lang="de-DE" dirty="0" err="1"/>
              <a:t>mission</a:t>
            </a:r>
            <a:r>
              <a:rPr lang="de-DE" dirty="0"/>
              <a:t>, </a:t>
            </a:r>
            <a:r>
              <a:rPr lang="de-DE" dirty="0" err="1"/>
              <a:t>which</a:t>
            </a:r>
            <a:r>
              <a:rPr lang="de-DE" dirty="0"/>
              <a:t> </a:t>
            </a:r>
            <a:r>
              <a:rPr lang="de-DE" dirty="0" err="1"/>
              <a:t>hopefully</a:t>
            </a:r>
            <a:r>
              <a:rPr lang="de-DE" dirty="0"/>
              <a:t> </a:t>
            </a:r>
            <a:r>
              <a:rPr lang="de-DE" dirty="0" err="1"/>
              <a:t>relates</a:t>
            </a:r>
            <a:r>
              <a:rPr lang="de-DE" dirty="0"/>
              <a:t> </a:t>
            </a:r>
            <a:r>
              <a:rPr lang="de-DE" dirty="0" err="1"/>
              <a:t>to</a:t>
            </a:r>
            <a:r>
              <a:rPr lang="de-DE" dirty="0"/>
              <a:t> </a:t>
            </a:r>
            <a:r>
              <a:rPr lang="de-DE" dirty="0" err="1"/>
              <a:t>the</a:t>
            </a:r>
            <a:r>
              <a:rPr lang="de-DE" dirty="0"/>
              <a:t> </a:t>
            </a:r>
            <a:r>
              <a:rPr lang="de-DE" dirty="0" err="1"/>
              <a:t>library</a:t>
            </a:r>
            <a:r>
              <a:rPr lang="de-DE" dirty="0"/>
              <a:t> </a:t>
            </a:r>
            <a:r>
              <a:rPr lang="de-DE" dirty="0" err="1"/>
              <a:t>and</a:t>
            </a:r>
            <a:r>
              <a:rPr lang="de-DE" dirty="0"/>
              <a:t> </a:t>
            </a:r>
            <a:r>
              <a:rPr lang="de-DE" dirty="0" err="1"/>
              <a:t>institution‘s</a:t>
            </a:r>
            <a:r>
              <a:rPr lang="de-DE" dirty="0"/>
              <a:t> </a:t>
            </a:r>
            <a:r>
              <a:rPr lang="de-DE" dirty="0" err="1"/>
              <a:t>mission</a:t>
            </a:r>
            <a:r>
              <a:rPr lang="de-DE" dirty="0"/>
              <a:t> </a:t>
            </a:r>
            <a:r>
              <a:rPr lang="de-DE" dirty="0" err="1"/>
              <a:t>and</a:t>
            </a:r>
            <a:r>
              <a:rPr lang="de-DE" dirty="0"/>
              <a:t> </a:t>
            </a:r>
            <a:r>
              <a:rPr lang="de-DE" dirty="0" err="1"/>
              <a:t>certainly</a:t>
            </a:r>
            <a:r>
              <a:rPr lang="de-DE" dirty="0"/>
              <a:t> </a:t>
            </a:r>
            <a:r>
              <a:rPr lang="de-DE" dirty="0" err="1"/>
              <a:t>references</a:t>
            </a:r>
            <a:r>
              <a:rPr lang="de-DE" dirty="0"/>
              <a:t> </a:t>
            </a:r>
            <a:r>
              <a:rPr lang="de-DE" dirty="0" err="1"/>
              <a:t>the</a:t>
            </a:r>
            <a:r>
              <a:rPr lang="de-DE" dirty="0"/>
              <a:t> ACRL Standards. </a:t>
            </a:r>
            <a:r>
              <a:rPr lang="de-DE" b="1" dirty="0"/>
              <a:t>But </a:t>
            </a:r>
            <a:r>
              <a:rPr lang="de-DE" b="1" dirty="0" err="1"/>
              <a:t>your</a:t>
            </a:r>
            <a:r>
              <a:rPr lang="de-DE" b="1" dirty="0"/>
              <a:t> </a:t>
            </a:r>
            <a:r>
              <a:rPr lang="de-DE" b="1" dirty="0" err="1"/>
              <a:t>eyes</a:t>
            </a:r>
            <a:r>
              <a:rPr lang="de-DE" b="1" dirty="0"/>
              <a:t> </a:t>
            </a:r>
            <a:r>
              <a:rPr lang="de-DE" b="1" dirty="0" err="1"/>
              <a:t>glazing</a:t>
            </a:r>
            <a:r>
              <a:rPr lang="de-DE" b="1" dirty="0"/>
              <a:t> </a:t>
            </a:r>
            <a:r>
              <a:rPr lang="de-DE" b="1" dirty="0" err="1"/>
              <a:t>over</a:t>
            </a:r>
            <a:r>
              <a:rPr lang="de-DE" b="1" dirty="0"/>
              <a:t>, </a:t>
            </a:r>
            <a:r>
              <a:rPr lang="de-DE" b="1" dirty="0" err="1"/>
              <a:t>and</a:t>
            </a:r>
            <a:r>
              <a:rPr lang="de-DE" b="1" dirty="0"/>
              <a:t> </a:t>
            </a:r>
            <a:r>
              <a:rPr lang="de-DE" b="1" dirty="0" err="1"/>
              <a:t>there</a:t>
            </a:r>
            <a:r>
              <a:rPr lang="de-DE" b="1" dirty="0"/>
              <a:t> </a:t>
            </a:r>
            <a:r>
              <a:rPr lang="de-DE" b="1" dirty="0" err="1"/>
              <a:t>seems</a:t>
            </a:r>
            <a:r>
              <a:rPr lang="de-DE" b="1" dirty="0"/>
              <a:t> </a:t>
            </a:r>
            <a:r>
              <a:rPr lang="de-DE" b="1" dirty="0" err="1"/>
              <a:t>to</a:t>
            </a:r>
            <a:r>
              <a:rPr lang="de-DE" b="1" dirty="0"/>
              <a:t> </a:t>
            </a:r>
            <a:r>
              <a:rPr lang="de-DE" b="1" dirty="0" err="1"/>
              <a:t>be</a:t>
            </a:r>
            <a:r>
              <a:rPr lang="de-DE" b="1" dirty="0"/>
              <a:t> </a:t>
            </a:r>
            <a:r>
              <a:rPr lang="de-DE" b="1" dirty="0" err="1"/>
              <a:t>no</a:t>
            </a:r>
            <a:r>
              <a:rPr lang="de-DE" b="1" dirty="0"/>
              <a:t> </a:t>
            </a:r>
            <a:r>
              <a:rPr lang="de-DE" b="1" dirty="0" err="1"/>
              <a:t>way</a:t>
            </a:r>
            <a:r>
              <a:rPr lang="de-DE" b="1" dirty="0"/>
              <a:t> in. </a:t>
            </a:r>
            <a:r>
              <a:rPr lang="de-DE" b="1" dirty="0" err="1"/>
              <a:t>You</a:t>
            </a:r>
            <a:r>
              <a:rPr lang="de-DE" b="1" dirty="0"/>
              <a:t> </a:t>
            </a:r>
            <a:r>
              <a:rPr lang="de-DE" b="1" dirty="0" err="1"/>
              <a:t>either</a:t>
            </a:r>
            <a:r>
              <a:rPr lang="de-DE" b="1" dirty="0"/>
              <a:t> </a:t>
            </a:r>
            <a:r>
              <a:rPr lang="de-DE" b="1" dirty="0" err="1"/>
              <a:t>set</a:t>
            </a:r>
            <a:r>
              <a:rPr lang="de-DE" b="1" dirty="0"/>
              <a:t> </a:t>
            </a:r>
            <a:r>
              <a:rPr lang="de-DE" b="1" dirty="0" err="1"/>
              <a:t>aside</a:t>
            </a:r>
            <a:r>
              <a:rPr lang="de-DE" b="1" dirty="0"/>
              <a:t> </a:t>
            </a:r>
            <a:r>
              <a:rPr lang="de-DE" b="1" dirty="0" err="1"/>
              <a:t>the</a:t>
            </a:r>
            <a:r>
              <a:rPr lang="de-DE" b="1" dirty="0"/>
              <a:t> Standards </a:t>
            </a:r>
            <a:r>
              <a:rPr lang="de-DE" b="1" dirty="0" err="1"/>
              <a:t>or</a:t>
            </a:r>
            <a:r>
              <a:rPr lang="de-DE" b="1" dirty="0"/>
              <a:t> </a:t>
            </a:r>
            <a:r>
              <a:rPr lang="de-DE" b="1" dirty="0" err="1"/>
              <a:t>invest</a:t>
            </a:r>
            <a:r>
              <a:rPr lang="de-DE" b="1" dirty="0"/>
              <a:t> </a:t>
            </a:r>
            <a:r>
              <a:rPr lang="de-DE" b="1" dirty="0" err="1"/>
              <a:t>hours</a:t>
            </a:r>
            <a:r>
              <a:rPr lang="de-DE" b="1" dirty="0"/>
              <a:t> in </a:t>
            </a:r>
            <a:r>
              <a:rPr lang="de-DE" b="1" dirty="0" err="1"/>
              <a:t>modifying</a:t>
            </a:r>
            <a:r>
              <a:rPr lang="de-DE" b="1" dirty="0"/>
              <a:t> </a:t>
            </a:r>
            <a:r>
              <a:rPr lang="de-DE" b="1" dirty="0" err="1"/>
              <a:t>them</a:t>
            </a:r>
            <a:r>
              <a:rPr lang="de-DE" b="1" dirty="0"/>
              <a:t> so </a:t>
            </a:r>
            <a:r>
              <a:rPr lang="de-DE" b="1" dirty="0" err="1"/>
              <a:t>they</a:t>
            </a:r>
            <a:r>
              <a:rPr lang="de-DE" b="1" dirty="0"/>
              <a:t> fit </a:t>
            </a:r>
            <a:r>
              <a:rPr lang="de-DE" b="1" dirty="0" err="1"/>
              <a:t>your</a:t>
            </a:r>
            <a:r>
              <a:rPr lang="de-DE" b="1" dirty="0"/>
              <a:t> </a:t>
            </a:r>
            <a:r>
              <a:rPr lang="de-DE" b="1" dirty="0" err="1"/>
              <a:t>need</a:t>
            </a:r>
            <a:r>
              <a:rPr lang="de-DE" b="1" dirty="0" smtClean="0"/>
              <a:t>.</a:t>
            </a:r>
            <a:r>
              <a:rPr lang="de-DE" dirty="0" smtClean="0"/>
              <a:t>“ (Hofer et al. 2014, S. 110) </a:t>
            </a:r>
            <a:endParaRPr lang="de-DE" dirty="0"/>
          </a:p>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74</a:t>
            </a:fld>
            <a:endParaRPr lang="en-US"/>
          </a:p>
        </p:txBody>
      </p:sp>
    </p:spTree>
    <p:extLst>
      <p:ext uri="{BB962C8B-B14F-4D97-AF65-F5344CB8AC3E}">
        <p14:creationId xmlns:p14="http://schemas.microsoft.com/office/powerpoint/2010/main" val="12582636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Gruppenarbeit: </a:t>
            </a:r>
            <a:br>
              <a:rPr lang="de-DE" dirty="0" smtClean="0"/>
            </a:br>
            <a:r>
              <a:rPr lang="de-DE" dirty="0" smtClean="0"/>
              <a:t>Betrachtung und Konkretisierung der Standards aus umfassender Perspektive</a:t>
            </a:r>
            <a:endParaRPr lang="de-DE" dirty="0"/>
          </a:p>
        </p:txBody>
      </p:sp>
      <p:sp>
        <p:nvSpPr>
          <p:cNvPr id="3" name="Inhaltsplatzhalter 2"/>
          <p:cNvSpPr>
            <a:spLocks noGrp="1"/>
          </p:cNvSpPr>
          <p:nvPr>
            <p:ph idx="1"/>
          </p:nvPr>
        </p:nvSpPr>
        <p:spPr/>
        <p:txBody>
          <a:bodyPr/>
          <a:lstStyle/>
          <a:p>
            <a:endParaRPr lang="de-DE"/>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75</a:t>
            </a:fld>
            <a:endParaRPr lang="en-US"/>
          </a:p>
        </p:txBody>
      </p:sp>
      <p:pic>
        <p:nvPicPr>
          <p:cNvPr id="5" name="Bild 4" descr="Bildschirmfoto 2012-09-05 um 10.08.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527460"/>
            <a:ext cx="9144000" cy="4205796"/>
          </a:xfrm>
          <a:prstGeom prst="rect">
            <a:avLst/>
          </a:prstGeom>
        </p:spPr>
      </p:pic>
    </p:spTree>
    <p:extLst>
      <p:ext uri="{BB962C8B-B14F-4D97-AF65-F5344CB8AC3E}">
        <p14:creationId xmlns:p14="http://schemas.microsoft.com/office/powerpoint/2010/main" val="20372298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76</a:t>
            </a:fld>
            <a:endParaRPr lang="en-US"/>
          </a:p>
        </p:txBody>
      </p:sp>
      <p:grpSp>
        <p:nvGrpSpPr>
          <p:cNvPr id="5" name="Gruppierung 4"/>
          <p:cNvGrpSpPr/>
          <p:nvPr/>
        </p:nvGrpSpPr>
        <p:grpSpPr>
          <a:xfrm>
            <a:off x="2699792" y="2348880"/>
            <a:ext cx="3024336" cy="3024336"/>
            <a:chOff x="3391881" y="2826543"/>
            <a:chExt cx="2298796" cy="2069547"/>
          </a:xfrm>
        </p:grpSpPr>
        <p:sp>
          <p:nvSpPr>
            <p:cNvPr id="6" name="Rechteck 5"/>
            <p:cNvSpPr/>
            <p:nvPr/>
          </p:nvSpPr>
          <p:spPr>
            <a:xfrm>
              <a:off x="3391885" y="2826543"/>
              <a:ext cx="2298792" cy="2069547"/>
            </a:xfrm>
            <a:prstGeom prst="rect">
              <a:avLst/>
            </a:prstGeom>
            <a:solidFill>
              <a:srgbClr val="669900">
                <a:alpha val="29000"/>
              </a:srgb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a:ln>
                  <a:noFill/>
                </a:ln>
                <a:solidFill>
                  <a:sysClr val="window" lastClr="FFFFFF"/>
                </a:solidFill>
                <a:effectLst/>
                <a:uLnTx/>
                <a:uFillTx/>
                <a:latin typeface="Arial"/>
                <a:ea typeface="+mn-ea"/>
                <a:cs typeface="Arial"/>
              </a:endParaRPr>
            </a:p>
          </p:txBody>
        </p:sp>
        <p:sp>
          <p:nvSpPr>
            <p:cNvPr id="7" name="Textfeld 6"/>
            <p:cNvSpPr txBox="1"/>
            <p:nvPr/>
          </p:nvSpPr>
          <p:spPr>
            <a:xfrm>
              <a:off x="3829747" y="3270017"/>
              <a:ext cx="1369023" cy="2316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ysClr val="windowText" lastClr="000000"/>
                  </a:solidFill>
                  <a:effectLst/>
                  <a:uLnTx/>
                  <a:uFillTx/>
                  <a:latin typeface="Arial"/>
                  <a:cs typeface="Arial"/>
                </a:rPr>
                <a:t>Strategie</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sp>
          <p:nvSpPr>
            <p:cNvPr id="8" name="Textfeld 7"/>
            <p:cNvSpPr txBox="1"/>
            <p:nvPr/>
          </p:nvSpPr>
          <p:spPr>
            <a:xfrm>
              <a:off x="3587523" y="4235596"/>
              <a:ext cx="2050064" cy="40016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ysClr val="windowText" lastClr="000000"/>
                  </a:solidFill>
                  <a:effectLst/>
                  <a:uLnTx/>
                  <a:uFillTx/>
                  <a:latin typeface="Arial"/>
                  <a:cs typeface="Arial"/>
                </a:rPr>
                <a:t>Nachhaltigkeit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cxnSp>
          <p:nvCxnSpPr>
            <p:cNvPr id="9" name="Gerade Verbindung 8"/>
            <p:cNvCxnSpPr/>
            <p:nvPr/>
          </p:nvCxnSpPr>
          <p:spPr>
            <a:xfrm flipV="1">
              <a:off x="3391881" y="3852502"/>
              <a:ext cx="2298792" cy="17635"/>
            </a:xfrm>
            <a:prstGeom prst="line">
              <a:avLst/>
            </a:prstGeom>
            <a:noFill/>
            <a:ln w="25400" cap="flat" cmpd="sng" algn="ctr">
              <a:solidFill>
                <a:srgbClr val="9BBB59">
                  <a:lumMod val="50000"/>
                </a:srgbClr>
              </a:solidFill>
              <a:prstDash val="sysDash"/>
              <a:round/>
            </a:ln>
            <a:effectLst/>
          </p:spPr>
        </p:cxnSp>
      </p:grpSp>
      <p:sp>
        <p:nvSpPr>
          <p:cNvPr id="10" name="Rechteck 9"/>
          <p:cNvSpPr/>
          <p:nvPr/>
        </p:nvSpPr>
        <p:spPr>
          <a:xfrm>
            <a:off x="4860032" y="6453336"/>
            <a:ext cx="1480994" cy="276999"/>
          </a:xfrm>
          <a:prstGeom prst="rect">
            <a:avLst/>
          </a:prstGeom>
        </p:spPr>
        <p:txBody>
          <a:bodyPr wrap="none">
            <a:spAutoFit/>
          </a:bodyPr>
          <a:lstStyle/>
          <a:p>
            <a:r>
              <a:rPr lang="de-CH" sz="1200" dirty="0" smtClean="0">
                <a:latin typeface="Calibri"/>
                <a:cs typeface="Calibri"/>
              </a:rPr>
              <a:t>(eigene Darstellung)</a:t>
            </a:r>
            <a:endParaRPr lang="de-DE" sz="1200" dirty="0">
              <a:latin typeface="Calibri"/>
              <a:cs typeface="Calibri"/>
            </a:endParaRPr>
          </a:p>
        </p:txBody>
      </p:sp>
      <p:grpSp>
        <p:nvGrpSpPr>
          <p:cNvPr id="11" name="Gruppierung 10"/>
          <p:cNvGrpSpPr/>
          <p:nvPr/>
        </p:nvGrpSpPr>
        <p:grpSpPr>
          <a:xfrm>
            <a:off x="2699792" y="836880"/>
            <a:ext cx="3024336" cy="1512000"/>
            <a:chOff x="2699792" y="836880"/>
            <a:chExt cx="3024336" cy="1512000"/>
          </a:xfrm>
        </p:grpSpPr>
        <p:sp>
          <p:nvSpPr>
            <p:cNvPr id="12" name="Gleichschenkliges Dreieck 11"/>
            <p:cNvSpPr/>
            <p:nvPr/>
          </p:nvSpPr>
          <p:spPr bwMode="auto">
            <a:xfrm>
              <a:off x="2699792" y="836880"/>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3" name="Textfeld 12"/>
            <p:cNvSpPr txBox="1"/>
            <p:nvPr/>
          </p:nvSpPr>
          <p:spPr>
            <a:xfrm>
              <a:off x="3275856" y="1844824"/>
              <a:ext cx="180111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ysClr val="windowText" lastClr="000000"/>
                  </a:solidFill>
                  <a:effectLst/>
                  <a:uLnTx/>
                  <a:uFillTx/>
                  <a:latin typeface="Arial"/>
                  <a:cs typeface="Arial"/>
                </a:rPr>
                <a:t>Didaktik</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grpSp>
      <p:grpSp>
        <p:nvGrpSpPr>
          <p:cNvPr id="14" name="Gruppierung 13"/>
          <p:cNvGrpSpPr/>
          <p:nvPr/>
        </p:nvGrpSpPr>
        <p:grpSpPr>
          <a:xfrm>
            <a:off x="5724128" y="2348880"/>
            <a:ext cx="1512000" cy="3024336"/>
            <a:chOff x="5724128" y="2348880"/>
            <a:chExt cx="1512000" cy="3024336"/>
          </a:xfrm>
        </p:grpSpPr>
        <p:sp>
          <p:nvSpPr>
            <p:cNvPr id="15" name="Gleichschenkliges Dreieck 14"/>
            <p:cNvSpPr/>
            <p:nvPr/>
          </p:nvSpPr>
          <p:spPr bwMode="auto">
            <a:xfrm rot="5400000">
              <a:off x="4967960"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6" name="Textfeld 15"/>
            <p:cNvSpPr txBox="1"/>
            <p:nvPr/>
          </p:nvSpPr>
          <p:spPr>
            <a:xfrm rot="5400000">
              <a:off x="5208874" y="3584214"/>
              <a:ext cx="180111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600" b="1" kern="0" noProof="0" dirty="0" smtClean="0">
                  <a:solidFill>
                    <a:sysClr val="windowText" lastClr="000000"/>
                  </a:solidFill>
                  <a:latin typeface="Arial"/>
                  <a:cs typeface="Arial"/>
                </a:rPr>
                <a:t>Technologie</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grpSp>
      <p:grpSp>
        <p:nvGrpSpPr>
          <p:cNvPr id="17" name="Gruppierung 16"/>
          <p:cNvGrpSpPr/>
          <p:nvPr/>
        </p:nvGrpSpPr>
        <p:grpSpPr>
          <a:xfrm>
            <a:off x="1187624" y="2348880"/>
            <a:ext cx="1512000" cy="3024336"/>
            <a:chOff x="1187624" y="2348880"/>
            <a:chExt cx="1512000" cy="3024336"/>
          </a:xfrm>
        </p:grpSpPr>
        <p:sp>
          <p:nvSpPr>
            <p:cNvPr id="18" name="Gleichschenkliges Dreieck 17"/>
            <p:cNvSpPr/>
            <p:nvPr/>
          </p:nvSpPr>
          <p:spPr bwMode="auto">
            <a:xfrm rot="16200000">
              <a:off x="431456"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9" name="Textfeld 18"/>
            <p:cNvSpPr txBox="1"/>
            <p:nvPr/>
          </p:nvSpPr>
          <p:spPr>
            <a:xfrm rot="16200000">
              <a:off x="1392450" y="3656222"/>
              <a:ext cx="180111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ysClr val="windowText" lastClr="000000"/>
                  </a:solidFill>
                  <a:effectLst/>
                  <a:uLnTx/>
                  <a:uFillTx/>
                  <a:latin typeface="Arial"/>
                  <a:cs typeface="Arial"/>
                </a:rPr>
                <a:t>Kultur</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grpSp>
      <p:grpSp>
        <p:nvGrpSpPr>
          <p:cNvPr id="20" name="Gruppierung 19"/>
          <p:cNvGrpSpPr/>
          <p:nvPr/>
        </p:nvGrpSpPr>
        <p:grpSpPr>
          <a:xfrm>
            <a:off x="2699792" y="5373383"/>
            <a:ext cx="3024336" cy="1512000"/>
            <a:chOff x="2699792" y="5373383"/>
            <a:chExt cx="3024336" cy="1512000"/>
          </a:xfrm>
        </p:grpSpPr>
        <p:sp>
          <p:nvSpPr>
            <p:cNvPr id="21" name="Gleichschenkliges Dreieck 20"/>
            <p:cNvSpPr/>
            <p:nvPr/>
          </p:nvSpPr>
          <p:spPr bwMode="auto">
            <a:xfrm rot="10800000">
              <a:off x="2699792" y="5373383"/>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22" name="Textfeld 21"/>
            <p:cNvSpPr txBox="1"/>
            <p:nvPr/>
          </p:nvSpPr>
          <p:spPr>
            <a:xfrm>
              <a:off x="3275856" y="5733256"/>
              <a:ext cx="180111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600" b="1" kern="0" dirty="0" smtClean="0">
                  <a:solidFill>
                    <a:sysClr val="windowText" lastClr="000000"/>
                  </a:solidFill>
                  <a:latin typeface="Arial"/>
                  <a:cs typeface="Arial"/>
                </a:rPr>
                <a:t>Organisation</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grpSp>
      <p:sp>
        <p:nvSpPr>
          <p:cNvPr id="23" name="Inhaltsplatzhalter 4"/>
          <p:cNvSpPr>
            <a:spLocks noGrp="1"/>
          </p:cNvSpPr>
          <p:nvPr>
            <p:ph idx="1"/>
          </p:nvPr>
        </p:nvSpPr>
        <p:spPr>
          <a:xfrm>
            <a:off x="467544" y="620688"/>
            <a:ext cx="8229600" cy="6237312"/>
          </a:xfrm>
          <a:solidFill>
            <a:schemeClr val="bg1">
              <a:lumMod val="85000"/>
              <a:alpha val="84000"/>
            </a:schemeClr>
          </a:solidFill>
        </p:spPr>
        <p:txBody>
          <a:bodyPr/>
          <a:lstStyle/>
          <a:p>
            <a:pPr lvl="1">
              <a:buFont typeface="Wingdings" charset="2"/>
              <a:buNone/>
            </a:pPr>
            <a:endParaRPr lang="de-DE" sz="1500" b="1" dirty="0" smtClean="0">
              <a:latin typeface="Arial" charset="0"/>
            </a:endParaRPr>
          </a:p>
          <a:p>
            <a:pPr lvl="1">
              <a:buFont typeface="Wingdings" charset="2"/>
              <a:buNone/>
            </a:pPr>
            <a:endParaRPr lang="de-DE" sz="1500" b="1" dirty="0">
              <a:latin typeface="Arial" charset="0"/>
            </a:endParaRPr>
          </a:p>
          <a:p>
            <a:pPr lvl="1">
              <a:buFont typeface="Wingdings" charset="2"/>
              <a:buNone/>
            </a:pPr>
            <a:r>
              <a:rPr lang="de-DE" sz="1500" b="1" dirty="0" smtClean="0">
                <a:latin typeface="Arial" charset="0"/>
              </a:rPr>
              <a:t>Die informationskompetente Person</a:t>
            </a:r>
          </a:p>
          <a:p>
            <a:pPr lvl="1">
              <a:buFont typeface="Wingdings" charset="2"/>
              <a:buNone/>
            </a:pPr>
            <a:endParaRPr lang="de-DE" sz="1500" b="1" dirty="0" smtClean="0">
              <a:latin typeface="Arial" charset="0"/>
            </a:endParaRPr>
          </a:p>
          <a:p>
            <a:pPr lvl="1"/>
            <a:r>
              <a:rPr lang="de-DE" sz="2000" dirty="0" smtClean="0">
                <a:latin typeface="Arial" charset="0"/>
              </a:rPr>
              <a:t>erkennt den Bedarf an Information und bestimmt die Art und das </a:t>
            </a:r>
            <a:r>
              <a:rPr lang="de-DE" sz="2000" dirty="0" err="1" smtClean="0">
                <a:latin typeface="Arial" charset="0"/>
              </a:rPr>
              <a:t>Ausmass</a:t>
            </a:r>
            <a:r>
              <a:rPr lang="de-DE" sz="2000" dirty="0" smtClean="0">
                <a:latin typeface="Arial" charset="0"/>
              </a:rPr>
              <a:t> des Informationsbedarfs</a:t>
            </a:r>
            <a:r>
              <a:rPr lang="de-DE" sz="1800" dirty="0" smtClean="0">
                <a:latin typeface="Arial" charset="0"/>
              </a:rPr>
              <a:t> </a:t>
            </a:r>
          </a:p>
          <a:p>
            <a:pPr lvl="1"/>
            <a:r>
              <a:rPr lang="de-DE" sz="2000" dirty="0" smtClean="0">
                <a:latin typeface="Arial" charset="0"/>
              </a:rPr>
              <a:t>findet die gesuchte Information effektiv und effizient</a:t>
            </a:r>
          </a:p>
          <a:p>
            <a:pPr lvl="1"/>
            <a:r>
              <a:rPr lang="de-DE" sz="2000" dirty="0" smtClean="0">
                <a:latin typeface="Arial" charset="0"/>
              </a:rPr>
              <a:t>bewertet die Informationen und das Vorgehen zur Informationsbeschaffung kritisch</a:t>
            </a:r>
          </a:p>
          <a:p>
            <a:pPr lvl="1"/>
            <a:r>
              <a:rPr lang="de-DE" sz="2000" dirty="0" smtClean="0">
                <a:latin typeface="Arial" charset="0"/>
              </a:rPr>
              <a:t>verwaltet die gesammelten oder erzeugten Informationen und teilt diese mit andern</a:t>
            </a:r>
          </a:p>
          <a:p>
            <a:pPr lvl="1"/>
            <a:r>
              <a:rPr lang="de-DE" sz="2000" dirty="0" smtClean="0">
                <a:latin typeface="Arial" charset="0"/>
              </a:rPr>
              <a:t>verwendet bestehende und neue Informationen um ein spezifisches Ziel zu erreichen</a:t>
            </a:r>
          </a:p>
          <a:p>
            <a:pPr lvl="1"/>
            <a:r>
              <a:rPr lang="de-DE" sz="2000" dirty="0" smtClean="0">
                <a:latin typeface="Arial" charset="0"/>
              </a:rPr>
              <a:t>handelt als verantwortliches Mitglied der Informationsgesellschaft</a:t>
            </a:r>
            <a:endParaRPr lang="de-DE" sz="1800" dirty="0" smtClean="0">
              <a:latin typeface="Arial" charset="0"/>
            </a:endParaRPr>
          </a:p>
        </p:txBody>
      </p:sp>
      <p:sp>
        <p:nvSpPr>
          <p:cNvPr id="3" name="Textfeld 2"/>
          <p:cNvSpPr txBox="1"/>
          <p:nvPr/>
        </p:nvSpPr>
        <p:spPr>
          <a:xfrm rot="20218022">
            <a:off x="1475656" y="2852936"/>
            <a:ext cx="5760640" cy="769441"/>
          </a:xfrm>
          <a:prstGeom prst="rect">
            <a:avLst/>
          </a:prstGeom>
          <a:solidFill>
            <a:srgbClr val="5D86FF"/>
          </a:solidFill>
        </p:spPr>
        <p:txBody>
          <a:bodyPr wrap="square" rtlCol="0">
            <a:spAutoFit/>
          </a:bodyPr>
          <a:lstStyle/>
          <a:p>
            <a:r>
              <a:rPr lang="de-DE" sz="4400" dirty="0" smtClean="0">
                <a:latin typeface="Handwriting - Dakota"/>
                <a:cs typeface="Handwriting - Dakota"/>
              </a:rPr>
              <a:t>Operationalisierung</a:t>
            </a:r>
            <a:endParaRPr lang="de-DE" sz="4400" dirty="0">
              <a:latin typeface="Handwriting - Dakota"/>
              <a:cs typeface="Handwriting - Dakota"/>
            </a:endParaRPr>
          </a:p>
        </p:txBody>
      </p:sp>
    </p:spTree>
    <p:extLst>
      <p:ext uri="{BB962C8B-B14F-4D97-AF65-F5344CB8AC3E}">
        <p14:creationId xmlns:p14="http://schemas.microsoft.com/office/powerpoint/2010/main" val="308622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animBg="1"/>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Gruppenarbeit</a:t>
            </a:r>
            <a:endParaRPr lang="de-DE" dirty="0"/>
          </a:p>
        </p:txBody>
      </p:sp>
      <p:sp>
        <p:nvSpPr>
          <p:cNvPr id="3" name="Inhaltsplatzhalter 2"/>
          <p:cNvSpPr>
            <a:spLocks noGrp="1"/>
          </p:cNvSpPr>
          <p:nvPr>
            <p:ph idx="1"/>
          </p:nvPr>
        </p:nvSpPr>
        <p:spPr>
          <a:xfrm>
            <a:off x="457200" y="1600200"/>
            <a:ext cx="4258816" cy="4525963"/>
          </a:xfrm>
        </p:spPr>
        <p:txBody>
          <a:bodyPr/>
          <a:lstStyle/>
          <a:p>
            <a:r>
              <a:rPr lang="de-DE" i="1" dirty="0" smtClean="0"/>
              <a:t>Bearbeitungszeit: ca. 45 Minuten</a:t>
            </a:r>
          </a:p>
          <a:p>
            <a:endParaRPr lang="de-DE" dirty="0"/>
          </a:p>
          <a:p>
            <a:pPr marL="285750" indent="-285750">
              <a:buFont typeface="Arial"/>
              <a:buChar char="•"/>
            </a:pPr>
            <a:r>
              <a:rPr lang="de-DE" dirty="0" smtClean="0"/>
              <a:t>Sie arbeiten zu zweit/dritt an zwei Standards und dem dazugehörigen Kompetenzraster (gem. Übungsblatt). </a:t>
            </a:r>
          </a:p>
          <a:p>
            <a:pPr marL="285750" indent="-285750">
              <a:buFont typeface="Arial"/>
              <a:buChar char="•"/>
            </a:pPr>
            <a:r>
              <a:rPr lang="de-DE" dirty="0" smtClean="0"/>
              <a:t>Halten Sie Ihre Erkenntnisse (kreativ) auf einem Flipchart fest. </a:t>
            </a:r>
          </a:p>
          <a:p>
            <a:pPr marL="285750" indent="-285750">
              <a:buFont typeface="Arial"/>
              <a:buChar char="•"/>
            </a:pPr>
            <a:r>
              <a:rPr lang="de-DE" dirty="0" smtClean="0"/>
              <a:t>Machen Sie die Kaffeepause dann, wann es für Sie stimmt. </a:t>
            </a:r>
          </a:p>
          <a:p>
            <a:pPr marL="285750" indent="-285750">
              <a:buFont typeface="Arial"/>
              <a:buChar char="•"/>
            </a:pPr>
            <a:r>
              <a:rPr lang="de-DE" dirty="0" smtClean="0"/>
              <a:t>Nach der Kaffeepause präsentiert jeder Gruppe ihre Ergebnisse. </a:t>
            </a:r>
          </a:p>
          <a:p>
            <a:endParaRPr lang="de-DE" dirty="0"/>
          </a:p>
          <a:p>
            <a:endParaRPr lang="de-DE" dirty="0" smtClean="0"/>
          </a:p>
          <a:p>
            <a:endParaRPr lang="de-DE" dirty="0"/>
          </a:p>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77</a:t>
            </a:fld>
            <a:endParaRPr lang="en-US"/>
          </a:p>
        </p:txBody>
      </p:sp>
      <p:pic>
        <p:nvPicPr>
          <p:cNvPr id="5" name="Inhaltsplatzhalter 4" descr="Bildschirmfoto 2011-05-26 um 16.21.43.png"/>
          <p:cNvPicPr>
            <a:picLocks noChangeAspect="1"/>
          </p:cNvPicPr>
          <p:nvPr/>
        </p:nvPicPr>
        <p:blipFill>
          <a:blip r:embed="rId2"/>
          <a:srcRect l="-52601" r="-52601"/>
          <a:stretch>
            <a:fillRect/>
          </a:stretch>
        </p:blipFill>
        <p:spPr bwMode="auto">
          <a:xfrm>
            <a:off x="2987824" y="1556792"/>
            <a:ext cx="7986901" cy="4392488"/>
          </a:xfrm>
          <a:prstGeom prst="rect">
            <a:avLst/>
          </a:prstGeom>
          <a:noFill/>
          <a:ln w="9525">
            <a:noFill/>
            <a:miter lim="800000"/>
            <a:headEnd/>
            <a:tailEnd/>
          </a:ln>
          <a:effectLst/>
        </p:spPr>
      </p:pic>
    </p:spTree>
    <p:extLst>
      <p:ext uri="{BB962C8B-B14F-4D97-AF65-F5344CB8AC3E}">
        <p14:creationId xmlns:p14="http://schemas.microsoft.com/office/powerpoint/2010/main" val="32189765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bwMode="auto">
          <a:xfrm>
            <a:off x="467544" y="4739255"/>
            <a:ext cx="8001000" cy="475834"/>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tx1"/>
                </a:solidFill>
                <a:effectLst/>
                <a:latin typeface="Times New Roman" charset="0"/>
              </a:rPr>
              <a:t> </a:t>
            </a:r>
            <a:endParaRPr kumimoji="0" lang="de-DE" sz="2400" b="0" i="0" u="none" strike="noStrike" cap="none" normalizeH="0" baseline="0" dirty="0">
              <a:ln>
                <a:noFill/>
              </a:ln>
              <a:solidFill>
                <a:schemeClr val="tx1"/>
              </a:solidFill>
              <a:effectLst/>
              <a:latin typeface="Times New Roman" charset="0"/>
            </a:endParaRPr>
          </a:p>
        </p:txBody>
      </p:sp>
      <p:sp>
        <p:nvSpPr>
          <p:cNvPr id="2" name="Titel 1"/>
          <p:cNvSpPr>
            <a:spLocks noGrp="1"/>
          </p:cNvSpPr>
          <p:nvPr>
            <p:ph type="title"/>
          </p:nvPr>
        </p:nvSpPr>
        <p:spPr/>
        <p:txBody>
          <a:bodyPr/>
          <a:lstStyle/>
          <a:p>
            <a:r>
              <a:rPr lang="de-DE" dirty="0" smtClean="0"/>
              <a:t>Programm</a:t>
            </a:r>
            <a:endParaRPr lang="de-DE" dirty="0">
              <a:solidFill>
                <a:srgbClr val="FF0000"/>
              </a:solidFill>
            </a:endParaRPr>
          </a:p>
        </p:txBody>
      </p:sp>
      <p:sp>
        <p:nvSpPr>
          <p:cNvPr id="3" name="Inhaltsplatzhalter 2"/>
          <p:cNvSpPr>
            <a:spLocks noGrp="1"/>
          </p:cNvSpPr>
          <p:nvPr>
            <p:ph idx="1"/>
          </p:nvPr>
        </p:nvSpPr>
        <p:spPr>
          <a:xfrm>
            <a:off x="457200" y="1124744"/>
            <a:ext cx="7715200" cy="5184576"/>
          </a:xfrm>
        </p:spPr>
        <p:txBody>
          <a:bodyPr/>
          <a:lstStyle/>
          <a:p>
            <a:r>
              <a:rPr lang="de-DE" sz="1200" dirty="0" smtClean="0"/>
              <a:t>9.00-10.30		</a:t>
            </a:r>
            <a:r>
              <a:rPr lang="de-DE" sz="1200" b="1" dirty="0" smtClean="0"/>
              <a:t>Warum sind Schlüsselkompetenzen wichtig? </a:t>
            </a:r>
            <a:br>
              <a:rPr lang="de-DE" sz="1200" b="1" dirty="0" smtClean="0"/>
            </a:br>
            <a:r>
              <a:rPr lang="de-DE" sz="1200" b="1" dirty="0" smtClean="0"/>
              <a:t>		Wie grenzt sich Informationskompetenz von anderen Kompetenzen ab?</a:t>
            </a:r>
          </a:p>
          <a:p>
            <a:r>
              <a:rPr lang="de-DE" sz="1200" b="1" dirty="0"/>
              <a:t>	</a:t>
            </a:r>
          </a:p>
          <a:p>
            <a:r>
              <a:rPr lang="de-DE" sz="1200" dirty="0" smtClean="0">
                <a:solidFill>
                  <a:srgbClr val="669900"/>
                </a:solidFill>
              </a:rPr>
              <a:t>10.30-10.45		Pause</a:t>
            </a:r>
          </a:p>
          <a:p>
            <a:endParaRPr lang="de-DE" sz="1200" dirty="0">
              <a:solidFill>
                <a:srgbClr val="669900"/>
              </a:solidFill>
            </a:endParaRPr>
          </a:p>
          <a:p>
            <a:r>
              <a:rPr lang="de-DE" sz="1200" b="1" dirty="0" smtClean="0"/>
              <a:t>	</a:t>
            </a:r>
            <a:r>
              <a:rPr lang="de-DE" sz="1200" dirty="0" smtClean="0"/>
              <a:t>10.45-12.30</a:t>
            </a:r>
            <a:r>
              <a:rPr lang="de-DE" sz="1200" b="1" dirty="0" smtClean="0"/>
              <a:t>		Wie hat sich die Informationskompetenz-Förderung entwickelt?</a:t>
            </a:r>
          </a:p>
          <a:p>
            <a:r>
              <a:rPr lang="de-DE" sz="1200" b="1" dirty="0"/>
              <a:t>	</a:t>
            </a:r>
            <a:r>
              <a:rPr lang="de-DE" sz="1200" b="1" dirty="0" smtClean="0"/>
              <a:t>		Wozu brauchen wir Modelle und Standards der Informationskompetenz?</a:t>
            </a:r>
            <a:endParaRPr lang="de-DE" sz="1200" i="1" dirty="0">
              <a:solidFill>
                <a:srgbClr val="669900"/>
              </a:solidFill>
            </a:endParaRPr>
          </a:p>
          <a:p>
            <a:endParaRPr lang="de-DE" sz="1200" dirty="0"/>
          </a:p>
          <a:p>
            <a:r>
              <a:rPr lang="de-DE" sz="1200" b="1" dirty="0" smtClean="0">
                <a:solidFill>
                  <a:srgbClr val="669900"/>
                </a:solidFill>
              </a:rPr>
              <a:t>12.30-13.30</a:t>
            </a:r>
            <a:r>
              <a:rPr lang="de-DE" sz="1200" b="1" dirty="0">
                <a:solidFill>
                  <a:srgbClr val="669900"/>
                </a:solidFill>
              </a:rPr>
              <a:t>	</a:t>
            </a:r>
            <a:r>
              <a:rPr lang="de-DE" sz="1200" b="1" dirty="0" smtClean="0">
                <a:solidFill>
                  <a:srgbClr val="669900"/>
                </a:solidFill>
              </a:rPr>
              <a:t>	Mittagessen</a:t>
            </a:r>
          </a:p>
          <a:p>
            <a:endParaRPr lang="de-DE" sz="1200" b="1" i="1" dirty="0"/>
          </a:p>
          <a:p>
            <a:r>
              <a:rPr lang="de-DE" sz="1200" dirty="0" smtClean="0"/>
              <a:t>13.30-14.15</a:t>
            </a:r>
            <a:r>
              <a:rPr lang="de-DE" sz="1200" dirty="0"/>
              <a:t>	</a:t>
            </a:r>
            <a:r>
              <a:rPr lang="de-DE" sz="1200" dirty="0" smtClean="0"/>
              <a:t>	</a:t>
            </a:r>
            <a:r>
              <a:rPr lang="de-DE" sz="1200" b="1" dirty="0" smtClean="0"/>
              <a:t>Überblick Modelle und Standards der Informationskompetenz</a:t>
            </a:r>
            <a:endParaRPr lang="de-DE" sz="1200" dirty="0" smtClean="0"/>
          </a:p>
          <a:p>
            <a:endParaRPr lang="de-DE" sz="1200" dirty="0" smtClean="0"/>
          </a:p>
          <a:p>
            <a:endParaRPr lang="de-DE" sz="1200" dirty="0" smtClean="0"/>
          </a:p>
          <a:p>
            <a:r>
              <a:rPr lang="de-DE" sz="1200" dirty="0" smtClean="0"/>
              <a:t>14.15-15.00	</a:t>
            </a:r>
            <a:r>
              <a:rPr lang="de-DE" sz="1200" dirty="0"/>
              <a:t>	</a:t>
            </a:r>
            <a:r>
              <a:rPr lang="de-DE" sz="1200" b="1" dirty="0" smtClean="0"/>
              <a:t>Gruppenarbeiten zu den Standards</a:t>
            </a:r>
          </a:p>
          <a:p>
            <a:endParaRPr lang="de-DE" sz="1200" i="1" dirty="0" smtClean="0">
              <a:solidFill>
                <a:srgbClr val="669900"/>
              </a:solidFill>
            </a:endParaRPr>
          </a:p>
          <a:p>
            <a:r>
              <a:rPr lang="de-DE" sz="1200" dirty="0" smtClean="0">
                <a:solidFill>
                  <a:srgbClr val="669900"/>
                </a:solidFill>
              </a:rPr>
              <a:t>15.00-15.15</a:t>
            </a:r>
            <a:r>
              <a:rPr lang="de-DE" sz="1200" dirty="0">
                <a:solidFill>
                  <a:srgbClr val="669900"/>
                </a:solidFill>
              </a:rPr>
              <a:t>	</a:t>
            </a:r>
            <a:r>
              <a:rPr lang="de-DE" sz="1200" dirty="0" smtClean="0">
                <a:solidFill>
                  <a:srgbClr val="669900"/>
                </a:solidFill>
              </a:rPr>
              <a:t>	Pause</a:t>
            </a:r>
            <a:endParaRPr lang="de-DE" sz="1200" dirty="0">
              <a:solidFill>
                <a:srgbClr val="669900"/>
              </a:solidFill>
            </a:endParaRPr>
          </a:p>
          <a:p>
            <a:endParaRPr lang="de-DE" sz="1200" b="1" i="1" dirty="0" smtClean="0"/>
          </a:p>
          <a:p>
            <a:r>
              <a:rPr lang="de-DE" sz="1200" dirty="0" smtClean="0"/>
              <a:t>15.15-16.00</a:t>
            </a:r>
            <a:r>
              <a:rPr lang="de-DE" sz="1200" b="1" dirty="0" smtClean="0"/>
              <a:t>		Lösungsansätze und Umsetzungsmöglichkeiten identifizieren</a:t>
            </a:r>
          </a:p>
          <a:p>
            <a:r>
              <a:rPr lang="de-DE" sz="1200" b="1" dirty="0" smtClean="0"/>
              <a:t>			</a:t>
            </a:r>
          </a:p>
          <a:p>
            <a:endParaRPr lang="de-DE" sz="1200" dirty="0" smtClean="0"/>
          </a:p>
          <a:p>
            <a:r>
              <a:rPr lang="de-DE" sz="1200" dirty="0" smtClean="0"/>
              <a:t>16.00-16.45	</a:t>
            </a:r>
            <a:r>
              <a:rPr lang="de-DE" sz="1200" dirty="0"/>
              <a:t>	</a:t>
            </a:r>
            <a:r>
              <a:rPr lang="de-DE" sz="1200" b="1" dirty="0" smtClean="0"/>
              <a:t>Ausblick, Abschluss und Evaluation</a:t>
            </a:r>
            <a:r>
              <a:rPr lang="de-DE" sz="1200" b="1" i="1" dirty="0" smtClean="0"/>
              <a:t>	</a:t>
            </a:r>
            <a:endParaRPr lang="de-DE" sz="1200" dirty="0" smtClean="0"/>
          </a:p>
          <a:p>
            <a:endParaRPr lang="de-DE" sz="1200" i="1" dirty="0" smtClean="0">
              <a:solidFill>
                <a:srgbClr val="669900"/>
              </a:solidFill>
            </a:endParaRPr>
          </a:p>
          <a:p>
            <a:endParaRPr lang="de-DE" sz="1200" i="1" dirty="0" smtClean="0">
              <a:solidFill>
                <a:srgbClr val="669900"/>
              </a:solidFill>
            </a:endParaRPr>
          </a:p>
          <a:p>
            <a:endParaRPr lang="de-DE" sz="1200" dirty="0" smtClean="0"/>
          </a:p>
          <a:p>
            <a:endParaRPr lang="de-DE" sz="1200" i="1" dirty="0" smtClean="0">
              <a:solidFill>
                <a:srgbClr val="669900"/>
              </a:solidFill>
            </a:endParaRPr>
          </a:p>
          <a:p>
            <a:endParaRPr lang="de-DE" sz="1200" dirty="0" smtClean="0"/>
          </a:p>
          <a:p>
            <a:endParaRPr lang="de-DE" sz="1200" b="1" i="1" dirty="0" smtClean="0"/>
          </a:p>
          <a:p>
            <a:r>
              <a:rPr lang="de-DE" sz="1200" dirty="0" smtClean="0"/>
              <a:t>			</a:t>
            </a:r>
          </a:p>
          <a:p>
            <a:r>
              <a:rPr lang="de-DE" sz="1200" dirty="0" smtClean="0"/>
              <a:t>		</a:t>
            </a:r>
            <a:endParaRPr lang="de-DE" sz="1200"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78</a:t>
            </a:fld>
            <a:endParaRPr lang="en-US"/>
          </a:p>
        </p:txBody>
      </p:sp>
    </p:spTree>
    <p:extLst>
      <p:ext uri="{BB962C8B-B14F-4D97-AF65-F5344CB8AC3E}">
        <p14:creationId xmlns:p14="http://schemas.microsoft.com/office/powerpoint/2010/main" val="1184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000" dirty="0"/>
              <a:t>Fazit - Zusammenfassung</a:t>
            </a:r>
            <a:r>
              <a:rPr lang="de-DE" sz="2000" dirty="0" smtClean="0"/>
              <a:t>	</a:t>
            </a:r>
            <a:endParaRPr lang="de-DE" sz="2000" dirty="0"/>
          </a:p>
        </p:txBody>
      </p:sp>
      <p:sp>
        <p:nvSpPr>
          <p:cNvPr id="3" name="Inhaltsplatzhalter 2"/>
          <p:cNvSpPr>
            <a:spLocks noGrp="1"/>
          </p:cNvSpPr>
          <p:nvPr>
            <p:ph idx="1"/>
          </p:nvPr>
        </p:nvSpPr>
        <p:spPr/>
        <p:txBody>
          <a:bodyPr/>
          <a:lstStyle/>
          <a:p>
            <a:pPr lvl="1"/>
            <a:r>
              <a:rPr lang="de-DE" sz="2000" dirty="0" smtClean="0"/>
              <a:t>Bibliotheksgestützte Förderung von Informationskompetenz wird bislang primär aus bibliothekswissenschaftlicher Perspektive thematisiert.</a:t>
            </a:r>
          </a:p>
          <a:p>
            <a:pPr lvl="1"/>
            <a:r>
              <a:rPr lang="de-DE" sz="2000" dirty="0" smtClean="0"/>
              <a:t>Themeneingrenzung und Auswahl relevanter Literatur aus </a:t>
            </a:r>
            <a:r>
              <a:rPr lang="de-DE" sz="2000" dirty="0" err="1" smtClean="0"/>
              <a:t>grossen</a:t>
            </a:r>
            <a:r>
              <a:rPr lang="de-DE" sz="2000" dirty="0" smtClean="0"/>
              <a:t> Informationsmengen nach wie vor </a:t>
            </a:r>
            <a:r>
              <a:rPr lang="de-DE" sz="2000" dirty="0" err="1" smtClean="0"/>
              <a:t>grösste</a:t>
            </a:r>
            <a:r>
              <a:rPr lang="de-DE" sz="2000" dirty="0" smtClean="0"/>
              <a:t> Herausforderung für Studierende.</a:t>
            </a:r>
          </a:p>
          <a:p>
            <a:pPr lvl="1"/>
            <a:r>
              <a:rPr lang="de-DE" sz="2000" dirty="0" smtClean="0"/>
              <a:t>Bibliotheken sollen nicht noch mehr </a:t>
            </a:r>
            <a:r>
              <a:rPr lang="de-DE" sz="2000" dirty="0"/>
              <a:t>M</a:t>
            </a:r>
            <a:r>
              <a:rPr lang="de-DE" sz="2000" dirty="0" smtClean="0"/>
              <a:t>öglichkeiten zeigen, sondern sinnvolle Einschränkungsmöglichkeiten durch präzise Recherchestrategien aufzeigen und mit Studierenden praktisch üben.</a:t>
            </a:r>
          </a:p>
          <a:p>
            <a:pPr lvl="1"/>
            <a:r>
              <a:rPr lang="de-DE" sz="2000" dirty="0" smtClean="0"/>
              <a:t>Fehlende empirische Befunde und Untersuchungen in der Schweiz!</a:t>
            </a:r>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79</a:t>
            </a:fld>
            <a:endParaRPr lang="en-US"/>
          </a:p>
        </p:txBody>
      </p:sp>
    </p:spTree>
    <p:extLst>
      <p:ext uri="{BB962C8B-B14F-4D97-AF65-F5344CB8AC3E}">
        <p14:creationId xmlns:p14="http://schemas.microsoft.com/office/powerpoint/2010/main" val="405893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...und strategisch denken</a:t>
            </a:r>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8</a:t>
            </a:fld>
            <a:endParaRPr lang="en-US"/>
          </a:p>
        </p:txBody>
      </p:sp>
      <p:grpSp>
        <p:nvGrpSpPr>
          <p:cNvPr id="5" name="Gruppierung 4"/>
          <p:cNvGrpSpPr/>
          <p:nvPr/>
        </p:nvGrpSpPr>
        <p:grpSpPr>
          <a:xfrm>
            <a:off x="2699792" y="2348880"/>
            <a:ext cx="3024336" cy="3024336"/>
            <a:chOff x="3391881" y="2826543"/>
            <a:chExt cx="2298796" cy="2069547"/>
          </a:xfrm>
        </p:grpSpPr>
        <p:sp>
          <p:nvSpPr>
            <p:cNvPr id="6" name="Rechteck 5"/>
            <p:cNvSpPr/>
            <p:nvPr/>
          </p:nvSpPr>
          <p:spPr>
            <a:xfrm>
              <a:off x="3391885" y="2826543"/>
              <a:ext cx="2298792" cy="2069547"/>
            </a:xfrm>
            <a:prstGeom prst="rect">
              <a:avLst/>
            </a:prstGeom>
            <a:solidFill>
              <a:srgbClr val="669900">
                <a:alpha val="29000"/>
              </a:srgb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a:ln>
                  <a:noFill/>
                </a:ln>
                <a:solidFill>
                  <a:sysClr val="window" lastClr="FFFFFF"/>
                </a:solidFill>
                <a:effectLst/>
                <a:uLnTx/>
                <a:uFillTx/>
                <a:latin typeface="Arial"/>
                <a:ea typeface="+mn-ea"/>
                <a:cs typeface="Arial"/>
              </a:endParaRPr>
            </a:p>
          </p:txBody>
        </p:sp>
        <p:sp>
          <p:nvSpPr>
            <p:cNvPr id="7" name="Textfeld 6"/>
            <p:cNvSpPr txBox="1"/>
            <p:nvPr/>
          </p:nvSpPr>
          <p:spPr>
            <a:xfrm>
              <a:off x="3829747" y="3270017"/>
              <a:ext cx="1369023" cy="2316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ysClr val="windowText" lastClr="000000"/>
                  </a:solidFill>
                  <a:effectLst/>
                  <a:uLnTx/>
                  <a:uFillTx/>
                  <a:latin typeface="Arial"/>
                  <a:cs typeface="Arial"/>
                </a:rPr>
                <a:t>Strategie</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sp>
          <p:nvSpPr>
            <p:cNvPr id="8" name="Textfeld 7"/>
            <p:cNvSpPr txBox="1"/>
            <p:nvPr/>
          </p:nvSpPr>
          <p:spPr>
            <a:xfrm>
              <a:off x="3587523" y="4235596"/>
              <a:ext cx="2050064" cy="40016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ysClr val="windowText" lastClr="000000"/>
                  </a:solidFill>
                  <a:effectLst/>
                  <a:uLnTx/>
                  <a:uFillTx/>
                  <a:latin typeface="Arial"/>
                  <a:cs typeface="Arial"/>
                </a:rPr>
                <a:t>Nachhaltigkeit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cxnSp>
          <p:nvCxnSpPr>
            <p:cNvPr id="9" name="Gerade Verbindung 8"/>
            <p:cNvCxnSpPr/>
            <p:nvPr/>
          </p:nvCxnSpPr>
          <p:spPr>
            <a:xfrm flipV="1">
              <a:off x="3391881" y="3852502"/>
              <a:ext cx="2298792" cy="17635"/>
            </a:xfrm>
            <a:prstGeom prst="line">
              <a:avLst/>
            </a:prstGeom>
            <a:noFill/>
            <a:ln w="25400" cap="flat" cmpd="sng" algn="ctr">
              <a:solidFill>
                <a:srgbClr val="9BBB59">
                  <a:lumMod val="50000"/>
                </a:srgbClr>
              </a:solidFill>
              <a:prstDash val="sysDash"/>
              <a:round/>
            </a:ln>
            <a:effectLst/>
          </p:spPr>
        </p:cxnSp>
      </p:grpSp>
      <p:sp>
        <p:nvSpPr>
          <p:cNvPr id="10" name="Rechteck 9"/>
          <p:cNvSpPr/>
          <p:nvPr/>
        </p:nvSpPr>
        <p:spPr>
          <a:xfrm>
            <a:off x="4860032" y="6453336"/>
            <a:ext cx="1480994" cy="276999"/>
          </a:xfrm>
          <a:prstGeom prst="rect">
            <a:avLst/>
          </a:prstGeom>
        </p:spPr>
        <p:txBody>
          <a:bodyPr wrap="none">
            <a:spAutoFit/>
          </a:bodyPr>
          <a:lstStyle/>
          <a:p>
            <a:r>
              <a:rPr lang="de-CH" sz="1200" dirty="0" smtClean="0">
                <a:latin typeface="Calibri"/>
                <a:cs typeface="Calibri"/>
              </a:rPr>
              <a:t>(eigene Darstellung)</a:t>
            </a:r>
            <a:endParaRPr lang="de-DE" sz="1200" dirty="0">
              <a:latin typeface="Calibri"/>
              <a:cs typeface="Calibri"/>
            </a:endParaRPr>
          </a:p>
        </p:txBody>
      </p:sp>
      <p:grpSp>
        <p:nvGrpSpPr>
          <p:cNvPr id="11" name="Gruppierung 10"/>
          <p:cNvGrpSpPr/>
          <p:nvPr/>
        </p:nvGrpSpPr>
        <p:grpSpPr>
          <a:xfrm>
            <a:off x="2699792" y="836880"/>
            <a:ext cx="3024336" cy="1512000"/>
            <a:chOff x="2699792" y="836880"/>
            <a:chExt cx="3024336" cy="1512000"/>
          </a:xfrm>
        </p:grpSpPr>
        <p:sp>
          <p:nvSpPr>
            <p:cNvPr id="12" name="Gleichschenkliges Dreieck 11"/>
            <p:cNvSpPr/>
            <p:nvPr/>
          </p:nvSpPr>
          <p:spPr bwMode="auto">
            <a:xfrm>
              <a:off x="2699792" y="836880"/>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3" name="Textfeld 12"/>
            <p:cNvSpPr txBox="1"/>
            <p:nvPr/>
          </p:nvSpPr>
          <p:spPr>
            <a:xfrm>
              <a:off x="3275856" y="1844824"/>
              <a:ext cx="180111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ysClr val="windowText" lastClr="000000"/>
                  </a:solidFill>
                  <a:effectLst/>
                  <a:uLnTx/>
                  <a:uFillTx/>
                  <a:latin typeface="Arial"/>
                  <a:cs typeface="Arial"/>
                </a:rPr>
                <a:t>Didaktik</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grpSp>
      <p:grpSp>
        <p:nvGrpSpPr>
          <p:cNvPr id="14" name="Gruppierung 13"/>
          <p:cNvGrpSpPr/>
          <p:nvPr/>
        </p:nvGrpSpPr>
        <p:grpSpPr>
          <a:xfrm>
            <a:off x="5724128" y="2348880"/>
            <a:ext cx="1512000" cy="3024336"/>
            <a:chOff x="5724128" y="2348880"/>
            <a:chExt cx="1512000" cy="3024336"/>
          </a:xfrm>
        </p:grpSpPr>
        <p:sp>
          <p:nvSpPr>
            <p:cNvPr id="15" name="Gleichschenkliges Dreieck 14"/>
            <p:cNvSpPr/>
            <p:nvPr/>
          </p:nvSpPr>
          <p:spPr bwMode="auto">
            <a:xfrm rot="5400000">
              <a:off x="4967960"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6" name="Textfeld 15"/>
            <p:cNvSpPr txBox="1"/>
            <p:nvPr/>
          </p:nvSpPr>
          <p:spPr>
            <a:xfrm rot="5400000">
              <a:off x="5208874" y="3584214"/>
              <a:ext cx="180111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600" b="1" kern="0" noProof="0" dirty="0" smtClean="0">
                  <a:solidFill>
                    <a:sysClr val="windowText" lastClr="000000"/>
                  </a:solidFill>
                  <a:latin typeface="Arial"/>
                  <a:cs typeface="Arial"/>
                </a:rPr>
                <a:t>Technologie</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grpSp>
      <p:grpSp>
        <p:nvGrpSpPr>
          <p:cNvPr id="17" name="Gruppierung 16"/>
          <p:cNvGrpSpPr/>
          <p:nvPr/>
        </p:nvGrpSpPr>
        <p:grpSpPr>
          <a:xfrm>
            <a:off x="1187624" y="2348880"/>
            <a:ext cx="1512000" cy="3024336"/>
            <a:chOff x="1187624" y="2348880"/>
            <a:chExt cx="1512000" cy="3024336"/>
          </a:xfrm>
        </p:grpSpPr>
        <p:sp>
          <p:nvSpPr>
            <p:cNvPr id="18" name="Gleichschenkliges Dreieck 17"/>
            <p:cNvSpPr/>
            <p:nvPr/>
          </p:nvSpPr>
          <p:spPr bwMode="auto">
            <a:xfrm rot="16200000">
              <a:off x="431456"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9" name="Textfeld 18"/>
            <p:cNvSpPr txBox="1"/>
            <p:nvPr/>
          </p:nvSpPr>
          <p:spPr>
            <a:xfrm rot="16200000">
              <a:off x="1392450" y="3656222"/>
              <a:ext cx="180111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ysClr val="windowText" lastClr="000000"/>
                  </a:solidFill>
                  <a:effectLst/>
                  <a:uLnTx/>
                  <a:uFillTx/>
                  <a:latin typeface="Arial"/>
                  <a:cs typeface="Arial"/>
                </a:rPr>
                <a:t>Kultur</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grpSp>
      <p:grpSp>
        <p:nvGrpSpPr>
          <p:cNvPr id="20" name="Gruppierung 19"/>
          <p:cNvGrpSpPr/>
          <p:nvPr/>
        </p:nvGrpSpPr>
        <p:grpSpPr>
          <a:xfrm>
            <a:off x="2699792" y="5373383"/>
            <a:ext cx="3024336" cy="1512000"/>
            <a:chOff x="2699792" y="5373383"/>
            <a:chExt cx="3024336" cy="1512000"/>
          </a:xfrm>
        </p:grpSpPr>
        <p:sp>
          <p:nvSpPr>
            <p:cNvPr id="21" name="Gleichschenkliges Dreieck 20"/>
            <p:cNvSpPr/>
            <p:nvPr/>
          </p:nvSpPr>
          <p:spPr bwMode="auto">
            <a:xfrm rot="10800000">
              <a:off x="2699792" y="5373383"/>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22" name="Textfeld 21"/>
            <p:cNvSpPr txBox="1"/>
            <p:nvPr/>
          </p:nvSpPr>
          <p:spPr>
            <a:xfrm>
              <a:off x="3275856" y="5733256"/>
              <a:ext cx="180111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600" b="1" kern="0" dirty="0" smtClean="0">
                  <a:solidFill>
                    <a:sysClr val="windowText" lastClr="000000"/>
                  </a:solidFill>
                  <a:latin typeface="Arial"/>
                  <a:cs typeface="Arial"/>
                </a:rPr>
                <a:t>Organisation</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grpSp>
    </p:spTree>
    <p:extLst>
      <p:ext uri="{BB962C8B-B14F-4D97-AF65-F5344CB8AC3E}">
        <p14:creationId xmlns:p14="http://schemas.microsoft.com/office/powerpoint/2010/main" val="276820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Wo wollen wir heute hin?</a:t>
            </a:r>
            <a:endParaRPr lang="de-DE" dirty="0"/>
          </a:p>
        </p:txBody>
      </p:sp>
      <p:sp>
        <p:nvSpPr>
          <p:cNvPr id="3" name="Inhaltsplatzhalter 2"/>
          <p:cNvSpPr>
            <a:spLocks noGrp="1"/>
          </p:cNvSpPr>
          <p:nvPr>
            <p:ph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80</a:t>
            </a:fld>
            <a:endParaRPr lang="en-US"/>
          </a:p>
        </p:txBody>
      </p:sp>
      <p:graphicFrame>
        <p:nvGraphicFramePr>
          <p:cNvPr id="5" name="Diagramm 4"/>
          <p:cNvGraphicFramePr/>
          <p:nvPr>
            <p:extLst>
              <p:ext uri="{D42A27DB-BD31-4B8C-83A1-F6EECF244321}">
                <p14:modId xmlns:p14="http://schemas.microsoft.com/office/powerpoint/2010/main" val="632924808"/>
              </p:ext>
            </p:extLst>
          </p:nvPr>
        </p:nvGraphicFramePr>
        <p:xfrm>
          <a:off x="683568" y="836712"/>
          <a:ext cx="7416824"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03257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Praxisbeispiel: </a:t>
            </a:r>
            <a:br>
              <a:rPr lang="de-DE" dirty="0" smtClean="0"/>
            </a:br>
            <a:r>
              <a:rPr lang="de-DE" dirty="0" smtClean="0"/>
              <a:t>Konzept Informationskompetenz der HTW Chur</a:t>
            </a:r>
            <a:endParaRPr lang="de-DE" dirty="0"/>
          </a:p>
        </p:txBody>
      </p:sp>
      <p:sp>
        <p:nvSpPr>
          <p:cNvPr id="3" name="Foliennummernplatzhalter 2"/>
          <p:cNvSpPr>
            <a:spLocks noGrp="1"/>
          </p:cNvSpPr>
          <p:nvPr>
            <p:ph type="sldNum" sz="quarter" idx="10"/>
          </p:nvPr>
        </p:nvSpPr>
        <p:spPr/>
        <p:txBody>
          <a:bodyPr/>
          <a:lstStyle/>
          <a:p>
            <a:r>
              <a:rPr lang="en-US" smtClean="0"/>
              <a:t>Seite </a:t>
            </a:r>
            <a:fld id="{85D277F8-79AD-8F4A-A14F-5A88796840E0}" type="slidenum">
              <a:rPr lang="en-US" smtClean="0"/>
              <a:pPr/>
              <a:t>81</a:t>
            </a:fld>
            <a:endParaRPr lang="en-US"/>
          </a:p>
        </p:txBody>
      </p:sp>
      <p:pic>
        <p:nvPicPr>
          <p:cNvPr id="4" name="Bild 3" descr="Bildschirmfoto 2012-05-02 um 13.39.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2776"/>
            <a:ext cx="9144000" cy="4348976"/>
          </a:xfrm>
          <a:prstGeom prst="rect">
            <a:avLst/>
          </a:prstGeom>
        </p:spPr>
      </p:pic>
    </p:spTree>
    <p:extLst>
      <p:ext uri="{BB962C8B-B14F-4D97-AF65-F5344CB8AC3E}">
        <p14:creationId xmlns:p14="http://schemas.microsoft.com/office/powerpoint/2010/main" val="66331551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p:cNvSpPr>
            <a:spLocks noGrp="1"/>
          </p:cNvSpPr>
          <p:nvPr>
            <p:ph type="title"/>
          </p:nvPr>
        </p:nvSpPr>
        <p:spPr/>
        <p:txBody>
          <a:bodyPr/>
          <a:lstStyle/>
          <a:p>
            <a:r>
              <a:rPr lang="de-DE" dirty="0" smtClean="0">
                <a:latin typeface="Arial" charset="0"/>
              </a:rPr>
              <a:t>IK-Förderung HTW Bibliothek</a:t>
            </a:r>
          </a:p>
        </p:txBody>
      </p:sp>
      <p:sp>
        <p:nvSpPr>
          <p:cNvPr id="60419" name="Inhaltsplatzhalter 2"/>
          <p:cNvSpPr>
            <a:spLocks noGrp="1"/>
          </p:cNvSpPr>
          <p:nvPr>
            <p:ph idx="1"/>
          </p:nvPr>
        </p:nvSpPr>
        <p:spPr/>
        <p:txBody>
          <a:bodyPr/>
          <a:lstStyle/>
          <a:p>
            <a:pPr lvl="1"/>
            <a:r>
              <a:rPr lang="de-DE" sz="1800" dirty="0" smtClean="0">
                <a:latin typeface="Arial" charset="0"/>
              </a:rPr>
              <a:t>Extracurricular: Einzelveranstaltungen, freiwillig</a:t>
            </a:r>
          </a:p>
          <a:p>
            <a:pPr lvl="1"/>
            <a:r>
              <a:rPr lang="de-DE" sz="1800" dirty="0" smtClean="0">
                <a:latin typeface="Arial" charset="0"/>
              </a:rPr>
              <a:t>Intracurricular: In Module (z.B. </a:t>
            </a:r>
            <a:r>
              <a:rPr lang="de-DE" sz="1800" dirty="0" err="1" smtClean="0">
                <a:latin typeface="Arial" charset="0"/>
              </a:rPr>
              <a:t>Propädeutika</a:t>
            </a:r>
            <a:r>
              <a:rPr lang="de-DE" sz="1800" dirty="0" smtClean="0">
                <a:latin typeface="Arial" charset="0"/>
              </a:rPr>
              <a:t>) </a:t>
            </a:r>
            <a:br>
              <a:rPr lang="de-DE" sz="1800" dirty="0" smtClean="0">
                <a:latin typeface="Arial" charset="0"/>
              </a:rPr>
            </a:br>
            <a:r>
              <a:rPr lang="de-DE" sz="1800" dirty="0" smtClean="0">
                <a:latin typeface="Arial" charset="0"/>
              </a:rPr>
              <a:t>integrierte Veranstaltungen, mit </a:t>
            </a:r>
            <a:r>
              <a:rPr lang="de-DE" sz="1800" dirty="0" err="1" smtClean="0">
                <a:latin typeface="Arial" charset="0"/>
              </a:rPr>
              <a:t>Credits</a:t>
            </a:r>
            <a:endParaRPr lang="de-DE" sz="1800" dirty="0" smtClean="0">
              <a:latin typeface="Arial" charset="0"/>
            </a:endParaRPr>
          </a:p>
          <a:p>
            <a:pPr lvl="1"/>
            <a:r>
              <a:rPr lang="de-DE" sz="1800" dirty="0" smtClean="0">
                <a:latin typeface="Arial" charset="0"/>
              </a:rPr>
              <a:t>eLearning: Online-</a:t>
            </a:r>
            <a:r>
              <a:rPr lang="de-DE" sz="1800" dirty="0" err="1" smtClean="0">
                <a:latin typeface="Arial" charset="0"/>
              </a:rPr>
              <a:t>Tutorials</a:t>
            </a:r>
            <a:r>
              <a:rPr lang="de-DE" sz="1800" dirty="0" smtClean="0">
                <a:latin typeface="Arial" charset="0"/>
              </a:rPr>
              <a:t> und </a:t>
            </a:r>
            <a:br>
              <a:rPr lang="de-DE" sz="1800" dirty="0" smtClean="0">
                <a:latin typeface="Arial" charset="0"/>
              </a:rPr>
            </a:br>
            <a:r>
              <a:rPr lang="de-DE" sz="1800" dirty="0" smtClean="0">
                <a:latin typeface="Arial" charset="0"/>
              </a:rPr>
              <a:t>Assessment-Tools</a:t>
            </a:r>
          </a:p>
          <a:p>
            <a:endParaRPr lang="de-DE" sz="2000" dirty="0" smtClean="0">
              <a:latin typeface="Arial" charset="0"/>
            </a:endParaRPr>
          </a:p>
          <a:p>
            <a:pPr lvl="1">
              <a:buFont typeface="Wingdings" charset="2"/>
              <a:buNone/>
            </a:pPr>
            <a:endParaRPr lang="de-DE" sz="2000" dirty="0" smtClean="0">
              <a:latin typeface="Arial" charset="0"/>
            </a:endParaRPr>
          </a:p>
          <a:p>
            <a:pPr lvl="1">
              <a:buFont typeface="Wingdings" charset="2"/>
              <a:buNone/>
            </a:pPr>
            <a:r>
              <a:rPr lang="de-DE" sz="1800" b="1" i="1" dirty="0" smtClean="0">
                <a:latin typeface="Arial" charset="0"/>
              </a:rPr>
              <a:t>Probleme: </a:t>
            </a:r>
          </a:p>
          <a:p>
            <a:pPr lvl="1"/>
            <a:r>
              <a:rPr lang="de-DE" sz="1800" dirty="0" smtClean="0">
                <a:latin typeface="Arial" charset="0"/>
              </a:rPr>
              <a:t>Zusammenarbeit </a:t>
            </a:r>
            <a:br>
              <a:rPr lang="de-DE" sz="1800" dirty="0" smtClean="0">
                <a:latin typeface="Arial" charset="0"/>
              </a:rPr>
            </a:br>
            <a:r>
              <a:rPr lang="de-DE" sz="1800" dirty="0" smtClean="0">
                <a:latin typeface="Arial" charset="0"/>
              </a:rPr>
              <a:t>Bibliothek – Dozent – Hochschulleitung</a:t>
            </a:r>
          </a:p>
          <a:p>
            <a:pPr lvl="1"/>
            <a:r>
              <a:rPr lang="de-DE" sz="1800" dirty="0" smtClean="0">
                <a:latin typeface="Arial" charset="0"/>
              </a:rPr>
              <a:t>Fehlende Ressourcen (Räume, Zeit)</a:t>
            </a:r>
          </a:p>
          <a:p>
            <a:pPr lvl="1"/>
            <a:r>
              <a:rPr lang="de-DE" sz="1800" dirty="0" smtClean="0">
                <a:latin typeface="Arial" charset="0"/>
              </a:rPr>
              <a:t>Mangelnde didaktische Fähigkeiten des </a:t>
            </a:r>
            <a:br>
              <a:rPr lang="de-DE" sz="1800" dirty="0" smtClean="0">
                <a:latin typeface="Arial" charset="0"/>
              </a:rPr>
            </a:br>
            <a:r>
              <a:rPr lang="de-DE" sz="1800" dirty="0" smtClean="0">
                <a:latin typeface="Arial" charset="0"/>
              </a:rPr>
              <a:t>Bibliothekspersonals</a:t>
            </a:r>
          </a:p>
          <a:p>
            <a:pPr lvl="1"/>
            <a:r>
              <a:rPr lang="de-DE" sz="1800" dirty="0" smtClean="0">
                <a:latin typeface="Arial" charset="0"/>
              </a:rPr>
              <a:t>Mangelnde Informationskompetenz bei Dozierenden</a:t>
            </a:r>
          </a:p>
          <a:p>
            <a:endParaRPr lang="de-DE" sz="2000" dirty="0" smtClean="0">
              <a:latin typeface="Arial" charset="0"/>
            </a:endParaRPr>
          </a:p>
          <a:p>
            <a:endParaRPr lang="de-DE" sz="2000" dirty="0" smtClean="0">
              <a:latin typeface="Arial" charset="0"/>
            </a:endParaRPr>
          </a:p>
          <a:p>
            <a:endParaRPr lang="de-DE" sz="2000" dirty="0" smtClean="0">
              <a:latin typeface="Arial" charset="0"/>
            </a:endParaRPr>
          </a:p>
        </p:txBody>
      </p:sp>
      <p:sp>
        <p:nvSpPr>
          <p:cNvPr id="60420" name="Foliennummernplatzhalter 3"/>
          <p:cNvSpPr>
            <a:spLocks noGrp="1"/>
          </p:cNvSpPr>
          <p:nvPr>
            <p:ph type="sldNum" sz="quarter" idx="10"/>
          </p:nvPr>
        </p:nvSpPr>
        <p:spPr>
          <a:noFill/>
        </p:spPr>
        <p:txBody>
          <a:bodyPr/>
          <a:lstStyle/>
          <a:p>
            <a:r>
              <a:rPr lang="en-US" smtClean="0"/>
              <a:t>Seite </a:t>
            </a:r>
            <a:fld id="{88949163-E262-2D40-B8D8-C664ADAF036C}" type="slidenum">
              <a:rPr lang="en-US" smtClean="0"/>
              <a:pPr/>
              <a:t>82</a:t>
            </a:fld>
            <a:endParaRPr lang="en-US" smtClean="0"/>
          </a:p>
        </p:txBody>
      </p:sp>
      <p:pic>
        <p:nvPicPr>
          <p:cNvPr id="60421" name="Bild 5" descr="Bildschirmfoto 2010-08-27 um 15.24.21.png"/>
          <p:cNvPicPr>
            <a:picLocks noChangeAspect="1"/>
          </p:cNvPicPr>
          <p:nvPr/>
        </p:nvPicPr>
        <p:blipFill>
          <a:blip r:embed="rId2"/>
          <a:srcRect/>
          <a:stretch>
            <a:fillRect/>
          </a:stretch>
        </p:blipFill>
        <p:spPr bwMode="auto">
          <a:xfrm>
            <a:off x="6354763" y="1600200"/>
            <a:ext cx="2865437" cy="5257800"/>
          </a:xfrm>
          <a:prstGeom prst="rect">
            <a:avLst/>
          </a:prstGeom>
          <a:noFill/>
          <a:ln w="9525">
            <a:noFill/>
            <a:miter lim="800000"/>
            <a:headEnd/>
            <a:tailEnd/>
          </a:ln>
        </p:spPr>
      </p:pic>
    </p:spTree>
    <p:extLst>
      <p:ext uri="{BB962C8B-B14F-4D97-AF65-F5344CB8AC3E}">
        <p14:creationId xmlns:p14="http://schemas.microsoft.com/office/powerpoint/2010/main" val="124439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41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41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41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4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descr="Bild_Büch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 y="0"/>
            <a:ext cx="9143391" cy="6857543"/>
          </a:xfrm>
          <a:prstGeom prst="rect">
            <a:avLst/>
          </a:prstGeom>
        </p:spPr>
      </p:pic>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83</a:t>
            </a:fld>
            <a:endParaRPr lang="en-US"/>
          </a:p>
        </p:txBody>
      </p:sp>
      <p:sp>
        <p:nvSpPr>
          <p:cNvPr id="5" name="Abgerundetes Rechteck 4"/>
          <p:cNvSpPr/>
          <p:nvPr/>
        </p:nvSpPr>
        <p:spPr bwMode="auto">
          <a:xfrm>
            <a:off x="395536" y="692696"/>
            <a:ext cx="8424936" cy="5832647"/>
          </a:xfrm>
          <a:prstGeom prst="roundRect">
            <a:avLst/>
          </a:prstGeom>
          <a:solidFill>
            <a:schemeClr val="accent3">
              <a:lumMod val="85000"/>
              <a:alpha val="85000"/>
            </a:schemeClr>
          </a:solidFill>
          <a:ln w="9525" cap="flat" cmpd="sng" algn="ctr">
            <a:noFill/>
            <a:prstDash val="solid"/>
            <a:round/>
            <a:headEnd type="none" w="med" len="med"/>
            <a:tailEnd type="none" w="med" len="med"/>
          </a:ln>
          <a:effectLst>
            <a:outerShdw blurRad="50800" dist="38100" dir="2700000" sx="101000" sy="101000" algn="tl" rotWithShape="0">
              <a:srgbClr val="000000">
                <a:alpha val="43000"/>
              </a:srgbClr>
            </a:outerShdw>
          </a:effectLst>
        </p:spPr>
        <p:txBody>
          <a:bodyPr vert="horz" wrap="none" lIns="91440" tIns="45720" rIns="91440" bIns="45720" numCol="1" rtlCol="0" anchor="ctr" anchorCtr="0" compatLnSpc="1">
            <a:prstTxWarp prst="textNoShape">
              <a:avLst/>
            </a:prstTxWarp>
          </a:bodyPr>
          <a:lstStyle/>
          <a:p>
            <a:pPr algn="ctr">
              <a:lnSpc>
                <a:spcPct val="140000"/>
              </a:lnSpc>
            </a:pPr>
            <a:r>
              <a:rPr lang="de-DE" dirty="0">
                <a:solidFill>
                  <a:schemeClr val="accent4">
                    <a:lumMod val="75000"/>
                    <a:lumOff val="25000"/>
                  </a:schemeClr>
                </a:solidFill>
                <a:latin typeface="Arial"/>
                <a:cs typeface="Arial"/>
              </a:rPr>
              <a:t>Strategische Verankerung von Informationskompetenz</a:t>
            </a:r>
          </a:p>
          <a:p>
            <a:pPr algn="ctr">
              <a:lnSpc>
                <a:spcPct val="140000"/>
              </a:lnSpc>
            </a:pPr>
            <a:r>
              <a:rPr lang="de-DE" dirty="0">
                <a:solidFill>
                  <a:schemeClr val="accent4">
                    <a:lumMod val="75000"/>
                    <a:lumOff val="25000"/>
                  </a:schemeClr>
                </a:solidFill>
                <a:latin typeface="Arial"/>
                <a:cs typeface="Arial"/>
              </a:rPr>
              <a:t>Etablierung von Standards zur Informationskompetenz</a:t>
            </a:r>
          </a:p>
          <a:p>
            <a:pPr algn="ctr">
              <a:lnSpc>
                <a:spcPct val="140000"/>
              </a:lnSpc>
            </a:pPr>
            <a:r>
              <a:rPr lang="de-DE" dirty="0">
                <a:solidFill>
                  <a:schemeClr val="accent4">
                    <a:lumMod val="75000"/>
                    <a:lumOff val="25000"/>
                  </a:schemeClr>
                </a:solidFill>
                <a:latin typeface="Arial"/>
                <a:cs typeface="Arial"/>
              </a:rPr>
              <a:t>Rolle und Wahrnehmung der Hochschulbibliothek</a:t>
            </a:r>
          </a:p>
          <a:p>
            <a:pPr algn="ctr">
              <a:lnSpc>
                <a:spcPct val="140000"/>
              </a:lnSpc>
            </a:pPr>
            <a:r>
              <a:rPr lang="de-DE" dirty="0">
                <a:solidFill>
                  <a:schemeClr val="accent4">
                    <a:lumMod val="75000"/>
                    <a:lumOff val="25000"/>
                  </a:schemeClr>
                </a:solidFill>
                <a:latin typeface="Arial"/>
                <a:cs typeface="Arial"/>
              </a:rPr>
              <a:t>Kooperation mit Fachbereichen innerhalb der Hochschule</a:t>
            </a:r>
          </a:p>
          <a:p>
            <a:pPr algn="ctr">
              <a:lnSpc>
                <a:spcPct val="140000"/>
              </a:lnSpc>
            </a:pPr>
            <a:r>
              <a:rPr lang="de-DE" dirty="0">
                <a:solidFill>
                  <a:schemeClr val="accent4">
                    <a:lumMod val="75000"/>
                    <a:lumOff val="25000"/>
                  </a:schemeClr>
                </a:solidFill>
                <a:latin typeface="Arial"/>
                <a:cs typeface="Arial"/>
              </a:rPr>
              <a:t>Anwendung von Modellen zur Informationskompetenz</a:t>
            </a:r>
          </a:p>
          <a:p>
            <a:pPr algn="ctr">
              <a:lnSpc>
                <a:spcPct val="140000"/>
              </a:lnSpc>
            </a:pPr>
            <a:r>
              <a:rPr lang="de-DE" dirty="0">
                <a:solidFill>
                  <a:schemeClr val="accent4">
                    <a:lumMod val="75000"/>
                    <a:lumOff val="25000"/>
                  </a:schemeClr>
                </a:solidFill>
                <a:latin typeface="Arial"/>
                <a:cs typeface="Arial"/>
              </a:rPr>
              <a:t>Organisatorische Strukturen innerhalb der Bibliothek</a:t>
            </a:r>
          </a:p>
          <a:p>
            <a:pPr algn="ctr">
              <a:lnSpc>
                <a:spcPct val="140000"/>
              </a:lnSpc>
            </a:pPr>
            <a:r>
              <a:rPr lang="de-DE" dirty="0">
                <a:solidFill>
                  <a:schemeClr val="accent4">
                    <a:lumMod val="75000"/>
                    <a:lumOff val="25000"/>
                  </a:schemeClr>
                </a:solidFill>
                <a:latin typeface="Arial"/>
                <a:cs typeface="Arial"/>
              </a:rPr>
              <a:t>Didaktische Anforderungen an die Teaching Library</a:t>
            </a:r>
          </a:p>
          <a:p>
            <a:pPr algn="ctr">
              <a:lnSpc>
                <a:spcPct val="140000"/>
              </a:lnSpc>
            </a:pPr>
            <a:r>
              <a:rPr lang="de-DE" dirty="0">
                <a:solidFill>
                  <a:schemeClr val="accent4">
                    <a:lumMod val="75000"/>
                    <a:lumOff val="25000"/>
                  </a:schemeClr>
                </a:solidFill>
                <a:latin typeface="Arial"/>
                <a:cs typeface="Arial"/>
              </a:rPr>
              <a:t>Intracurriculare Einbettung von Schulungsprogrammen</a:t>
            </a:r>
          </a:p>
          <a:p>
            <a:pPr algn="ctr">
              <a:lnSpc>
                <a:spcPct val="140000"/>
              </a:lnSpc>
            </a:pPr>
            <a:r>
              <a:rPr lang="de-DE" dirty="0">
                <a:solidFill>
                  <a:schemeClr val="accent4">
                    <a:lumMod val="75000"/>
                    <a:lumOff val="25000"/>
                  </a:schemeClr>
                </a:solidFill>
                <a:latin typeface="Arial"/>
                <a:cs typeface="Arial"/>
              </a:rPr>
              <a:t>Technologische Unterstützung </a:t>
            </a:r>
          </a:p>
          <a:p>
            <a:pPr algn="ctr">
              <a:lnSpc>
                <a:spcPct val="140000"/>
              </a:lnSpc>
            </a:pPr>
            <a:r>
              <a:rPr lang="de-DE" dirty="0">
                <a:solidFill>
                  <a:schemeClr val="accent4">
                    <a:lumMod val="75000"/>
                    <a:lumOff val="25000"/>
                  </a:schemeClr>
                </a:solidFill>
                <a:latin typeface="Arial"/>
                <a:cs typeface="Arial"/>
              </a:rPr>
              <a:t>Lern- und Informationsverhalten von Studierenden</a:t>
            </a:r>
          </a:p>
        </p:txBody>
      </p:sp>
    </p:spTree>
    <p:extLst>
      <p:ext uri="{BB962C8B-B14F-4D97-AF65-F5344CB8AC3E}">
        <p14:creationId xmlns:p14="http://schemas.microsoft.com/office/powerpoint/2010/main" val="165635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000"/>
                                        <p:tgtEl>
                                          <p:spTgt spid="5">
                                            <p:txEl>
                                              <p:pRg st="1" end="1"/>
                                            </p:txEl>
                                          </p:spTgt>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childTnLst>
                                </p:cTn>
                              </p:par>
                            </p:childTnLst>
                          </p:cTn>
                        </p:par>
                        <p:par>
                          <p:cTn id="33" fill="hold">
                            <p:stCondLst>
                              <p:cond delay="6000"/>
                            </p:stCondLst>
                            <p:childTnLst>
                              <p:par>
                                <p:cTn id="34" presetID="10" presetClass="entr" presetSubtype="0" fill="hold" grpId="0" nodeType="after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fade">
                                      <p:cBhvr>
                                        <p:cTn id="36" dur="1000"/>
                                        <p:tgtEl>
                                          <p:spTgt spid="5">
                                            <p:txEl>
                                              <p:pRg st="6" end="6"/>
                                            </p:txEl>
                                          </p:spTgt>
                                        </p:tgtEl>
                                      </p:cBhvr>
                                    </p:animEffect>
                                  </p:childTnLst>
                                </p:cTn>
                              </p:par>
                            </p:childTnLst>
                          </p:cTn>
                        </p:par>
                        <p:par>
                          <p:cTn id="37" fill="hold">
                            <p:stCondLst>
                              <p:cond delay="7000"/>
                            </p:stCondLst>
                            <p:childTnLst>
                              <p:par>
                                <p:cTn id="38" presetID="10" presetClass="entr" presetSubtype="0" fill="hold" grpId="0" nodeType="after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fade">
                                      <p:cBhvr>
                                        <p:cTn id="40" dur="1000"/>
                                        <p:tgtEl>
                                          <p:spTgt spid="5">
                                            <p:txEl>
                                              <p:pRg st="7" end="7"/>
                                            </p:txEl>
                                          </p:spTgt>
                                        </p:tgtEl>
                                      </p:cBhvr>
                                    </p:animEffect>
                                  </p:childTnLst>
                                </p:cTn>
                              </p:par>
                            </p:childTnLst>
                          </p:cTn>
                        </p:par>
                        <p:par>
                          <p:cTn id="41" fill="hold">
                            <p:stCondLst>
                              <p:cond delay="8000"/>
                            </p:stCondLst>
                            <p:childTnLst>
                              <p:par>
                                <p:cTn id="42" presetID="10" presetClass="entr" presetSubtype="0" fill="hold" grpId="0" nodeType="afterEffect">
                                  <p:stCondLst>
                                    <p:cond delay="0"/>
                                  </p:stCondLst>
                                  <p:childTnLst>
                                    <p:set>
                                      <p:cBhvr>
                                        <p:cTn id="43" dur="1" fill="hold">
                                          <p:stCondLst>
                                            <p:cond delay="0"/>
                                          </p:stCondLst>
                                        </p:cTn>
                                        <p:tgtEl>
                                          <p:spTgt spid="5">
                                            <p:txEl>
                                              <p:pRg st="8" end="8"/>
                                            </p:txEl>
                                          </p:spTgt>
                                        </p:tgtEl>
                                        <p:attrNameLst>
                                          <p:attrName>style.visibility</p:attrName>
                                        </p:attrNameLst>
                                      </p:cBhvr>
                                      <p:to>
                                        <p:strVal val="visible"/>
                                      </p:to>
                                    </p:set>
                                    <p:animEffect transition="in" filter="fade">
                                      <p:cBhvr>
                                        <p:cTn id="44" dur="1000"/>
                                        <p:tgtEl>
                                          <p:spTgt spid="5">
                                            <p:txEl>
                                              <p:pRg st="8" end="8"/>
                                            </p:txEl>
                                          </p:spTgt>
                                        </p:tgtEl>
                                      </p:cBhvr>
                                    </p:animEffect>
                                  </p:childTnLst>
                                </p:cTn>
                              </p:par>
                            </p:childTnLst>
                          </p:cTn>
                        </p:par>
                        <p:par>
                          <p:cTn id="45" fill="hold">
                            <p:stCondLst>
                              <p:cond delay="9000"/>
                            </p:stCondLst>
                            <p:childTnLst>
                              <p:par>
                                <p:cTn id="46" presetID="10" presetClass="entr" presetSubtype="0" fill="hold" grpId="0" nodeType="afterEffect">
                                  <p:stCondLst>
                                    <p:cond delay="0"/>
                                  </p:stCondLst>
                                  <p:childTnLst>
                                    <p:set>
                                      <p:cBhvr>
                                        <p:cTn id="47" dur="1" fill="hold">
                                          <p:stCondLst>
                                            <p:cond delay="0"/>
                                          </p:stCondLst>
                                        </p:cTn>
                                        <p:tgtEl>
                                          <p:spTgt spid="5">
                                            <p:txEl>
                                              <p:pRg st="9" end="9"/>
                                            </p:txEl>
                                          </p:spTgt>
                                        </p:tgtEl>
                                        <p:attrNameLst>
                                          <p:attrName>style.visibility</p:attrName>
                                        </p:attrNameLst>
                                      </p:cBhvr>
                                      <p:to>
                                        <p:strVal val="visible"/>
                                      </p:to>
                                    </p:set>
                                    <p:animEffect transition="in" filter="fade">
                                      <p:cBhvr>
                                        <p:cTn id="48" dur="1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solidFill>
                  <a:srgbClr val="FF0000"/>
                </a:solidFill>
                <a:cs typeface="Arial"/>
              </a:rPr>
              <a:t>MO</a:t>
            </a:r>
            <a:r>
              <a:rPr lang="de-DE" dirty="0" err="1">
                <a:cs typeface="Arial"/>
              </a:rPr>
              <a:t>dell</a:t>
            </a:r>
            <a:r>
              <a:rPr lang="de-DE" dirty="0">
                <a:cs typeface="Arial"/>
              </a:rPr>
              <a:t> zur </a:t>
            </a:r>
            <a:r>
              <a:rPr lang="de-DE" dirty="0">
                <a:solidFill>
                  <a:srgbClr val="FF0000"/>
                </a:solidFill>
                <a:cs typeface="Arial"/>
              </a:rPr>
              <a:t>S</a:t>
            </a:r>
            <a:r>
              <a:rPr lang="de-DE" dirty="0">
                <a:cs typeface="Arial"/>
              </a:rPr>
              <a:t>trategischen </a:t>
            </a:r>
            <a:r>
              <a:rPr lang="de-DE" dirty="0">
                <a:solidFill>
                  <a:srgbClr val="FF0000"/>
                </a:solidFill>
                <a:cs typeface="Arial"/>
              </a:rPr>
              <a:t>A</a:t>
            </a:r>
            <a:r>
              <a:rPr lang="de-DE" dirty="0">
                <a:cs typeface="Arial"/>
              </a:rPr>
              <a:t>nalyse von </a:t>
            </a:r>
            <a:br>
              <a:rPr lang="de-DE" dirty="0">
                <a:cs typeface="Arial"/>
              </a:rPr>
            </a:br>
            <a:r>
              <a:rPr lang="de-DE" dirty="0" err="1">
                <a:solidFill>
                  <a:srgbClr val="FF0000"/>
                </a:solidFill>
                <a:cs typeface="Arial"/>
              </a:rPr>
              <a:t>I</a:t>
            </a:r>
            <a:r>
              <a:rPr lang="de-DE" dirty="0" err="1">
                <a:cs typeface="Arial"/>
              </a:rPr>
              <a:t>nformations</a:t>
            </a:r>
            <a:r>
              <a:rPr lang="de-DE" dirty="0" err="1">
                <a:solidFill>
                  <a:srgbClr val="FF0000"/>
                </a:solidFill>
                <a:cs typeface="Arial"/>
              </a:rPr>
              <a:t>K</a:t>
            </a:r>
            <a:r>
              <a:rPr lang="de-DE" dirty="0" err="1">
                <a:cs typeface="Arial"/>
              </a:rPr>
              <a:t>ompetenz-</a:t>
            </a:r>
            <a:r>
              <a:rPr lang="de-DE" dirty="0" err="1">
                <a:solidFill>
                  <a:srgbClr val="FF0000"/>
                </a:solidFill>
                <a:cs typeface="Arial"/>
              </a:rPr>
              <a:t>PRO</a:t>
            </a:r>
            <a:r>
              <a:rPr lang="de-DE" dirty="0" err="1">
                <a:cs typeface="Arial"/>
              </a:rPr>
              <a:t>grammen</a:t>
            </a:r>
            <a:r>
              <a:rPr lang="de-DE" dirty="0">
                <a:solidFill>
                  <a:schemeClr val="tx1"/>
                </a:solidFill>
                <a:cs typeface="Arial"/>
              </a:rPr>
              <a:t/>
            </a:r>
            <a:br>
              <a:rPr lang="de-DE" dirty="0">
                <a:solidFill>
                  <a:schemeClr val="tx1"/>
                </a:solidFill>
                <a:cs typeface="Arial"/>
              </a:rPr>
            </a:br>
            <a:endParaRPr lang="de-DE" dirty="0"/>
          </a:p>
        </p:txBody>
      </p:sp>
      <p:sp>
        <p:nvSpPr>
          <p:cNvPr id="4" name="Foliennummernplatzhalter 3"/>
          <p:cNvSpPr>
            <a:spLocks noGrp="1"/>
          </p:cNvSpPr>
          <p:nvPr>
            <p:ph type="sldNum" sz="quarter" idx="10"/>
          </p:nvPr>
        </p:nvSpPr>
        <p:spPr/>
        <p:txBody>
          <a:bodyPr/>
          <a:lstStyle/>
          <a:p>
            <a:r>
              <a:rPr lang="en-US" smtClean="0"/>
              <a:t>Seite </a:t>
            </a:r>
            <a:fld id="{B216D3A3-04FE-8346-BFF8-270B8A56271F}" type="slidenum">
              <a:rPr lang="en-US" smtClean="0"/>
              <a:pPr/>
              <a:t>84</a:t>
            </a:fld>
            <a:endParaRPr lang="en-US"/>
          </a:p>
        </p:txBody>
      </p:sp>
      <p:grpSp>
        <p:nvGrpSpPr>
          <p:cNvPr id="33" name="Gruppierung 32"/>
          <p:cNvGrpSpPr/>
          <p:nvPr/>
        </p:nvGrpSpPr>
        <p:grpSpPr>
          <a:xfrm>
            <a:off x="2699792" y="2348880"/>
            <a:ext cx="3024336" cy="3024336"/>
            <a:chOff x="3391881" y="2826543"/>
            <a:chExt cx="2298796" cy="2069547"/>
          </a:xfrm>
        </p:grpSpPr>
        <p:sp>
          <p:nvSpPr>
            <p:cNvPr id="18" name="Rechteck 17"/>
            <p:cNvSpPr/>
            <p:nvPr/>
          </p:nvSpPr>
          <p:spPr>
            <a:xfrm>
              <a:off x="3391885" y="2826543"/>
              <a:ext cx="2298792" cy="2069547"/>
            </a:xfrm>
            <a:prstGeom prst="rect">
              <a:avLst/>
            </a:prstGeom>
            <a:solidFill>
              <a:srgbClr val="669900">
                <a:alpha val="29000"/>
              </a:srgb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a:ln>
                  <a:noFill/>
                </a:ln>
                <a:solidFill>
                  <a:sysClr val="window" lastClr="FFFFFF"/>
                </a:solidFill>
                <a:effectLst/>
                <a:uLnTx/>
                <a:uFillTx/>
                <a:latin typeface="Arial"/>
                <a:ea typeface="+mn-ea"/>
                <a:cs typeface="Arial"/>
              </a:endParaRPr>
            </a:p>
          </p:txBody>
        </p:sp>
        <p:sp>
          <p:nvSpPr>
            <p:cNvPr id="27" name="Textfeld 26"/>
            <p:cNvSpPr txBox="1"/>
            <p:nvPr/>
          </p:nvSpPr>
          <p:spPr>
            <a:xfrm>
              <a:off x="3829747" y="3270017"/>
              <a:ext cx="1369023" cy="2316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ysClr val="windowText" lastClr="000000"/>
                  </a:solidFill>
                  <a:effectLst/>
                  <a:uLnTx/>
                  <a:uFillTx/>
                  <a:latin typeface="Arial"/>
                  <a:cs typeface="Arial"/>
                </a:rPr>
                <a:t>Strategie</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sp>
          <p:nvSpPr>
            <p:cNvPr id="28" name="Textfeld 27"/>
            <p:cNvSpPr txBox="1"/>
            <p:nvPr/>
          </p:nvSpPr>
          <p:spPr>
            <a:xfrm>
              <a:off x="3587523" y="4235596"/>
              <a:ext cx="2050064" cy="40016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ysClr val="windowText" lastClr="000000"/>
                  </a:solidFill>
                  <a:effectLst/>
                  <a:uLnTx/>
                  <a:uFillTx/>
                  <a:latin typeface="Arial"/>
                  <a:cs typeface="Arial"/>
                </a:rPr>
                <a:t>Nachhaltigkeit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cxnSp>
          <p:nvCxnSpPr>
            <p:cNvPr id="29" name="Gerade Verbindung 28"/>
            <p:cNvCxnSpPr/>
            <p:nvPr/>
          </p:nvCxnSpPr>
          <p:spPr>
            <a:xfrm flipV="1">
              <a:off x="3391881" y="3852502"/>
              <a:ext cx="2298792" cy="17635"/>
            </a:xfrm>
            <a:prstGeom prst="line">
              <a:avLst/>
            </a:prstGeom>
            <a:noFill/>
            <a:ln w="25400" cap="flat" cmpd="sng" algn="ctr">
              <a:solidFill>
                <a:srgbClr val="9BBB59">
                  <a:lumMod val="50000"/>
                </a:srgbClr>
              </a:solidFill>
              <a:prstDash val="sysDash"/>
              <a:round/>
            </a:ln>
            <a:effectLst/>
          </p:spPr>
        </p:cxnSp>
      </p:grpSp>
      <p:sp>
        <p:nvSpPr>
          <p:cNvPr id="34" name="Rechteck 33"/>
          <p:cNvSpPr/>
          <p:nvPr/>
        </p:nvSpPr>
        <p:spPr>
          <a:xfrm>
            <a:off x="5151955" y="6453336"/>
            <a:ext cx="897151" cy="276999"/>
          </a:xfrm>
          <a:prstGeom prst="rect">
            <a:avLst/>
          </a:prstGeom>
        </p:spPr>
        <p:txBody>
          <a:bodyPr wrap="none">
            <a:spAutoFit/>
          </a:bodyPr>
          <a:lstStyle/>
          <a:p>
            <a:r>
              <a:rPr lang="de-CH" sz="1200" dirty="0" smtClean="0">
                <a:latin typeface="Calibri"/>
                <a:cs typeface="Calibri"/>
              </a:rPr>
              <a:t>Böller 2013</a:t>
            </a:r>
            <a:endParaRPr lang="de-DE" sz="1200" dirty="0">
              <a:latin typeface="Calibri"/>
              <a:cs typeface="Calibri"/>
            </a:endParaRPr>
          </a:p>
        </p:txBody>
      </p:sp>
      <p:grpSp>
        <p:nvGrpSpPr>
          <p:cNvPr id="7" name="Gruppierung 6"/>
          <p:cNvGrpSpPr/>
          <p:nvPr/>
        </p:nvGrpSpPr>
        <p:grpSpPr>
          <a:xfrm>
            <a:off x="2699792" y="836880"/>
            <a:ext cx="3024336" cy="1512000"/>
            <a:chOff x="2699792" y="836880"/>
            <a:chExt cx="3024336" cy="1512000"/>
          </a:xfrm>
        </p:grpSpPr>
        <p:sp>
          <p:nvSpPr>
            <p:cNvPr id="39" name="Gleichschenkliges Dreieck 38"/>
            <p:cNvSpPr/>
            <p:nvPr/>
          </p:nvSpPr>
          <p:spPr bwMode="auto">
            <a:xfrm>
              <a:off x="2699792" y="836880"/>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40" name="Textfeld 39"/>
            <p:cNvSpPr txBox="1"/>
            <p:nvPr/>
          </p:nvSpPr>
          <p:spPr>
            <a:xfrm>
              <a:off x="3275856" y="1844824"/>
              <a:ext cx="180111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ysClr val="windowText" lastClr="000000"/>
                  </a:solidFill>
                  <a:effectLst/>
                  <a:uLnTx/>
                  <a:uFillTx/>
                  <a:latin typeface="Arial"/>
                  <a:cs typeface="Arial"/>
                </a:rPr>
                <a:t>Didaktik</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grpSp>
      <p:grpSp>
        <p:nvGrpSpPr>
          <p:cNvPr id="8" name="Gruppierung 7"/>
          <p:cNvGrpSpPr/>
          <p:nvPr/>
        </p:nvGrpSpPr>
        <p:grpSpPr>
          <a:xfrm>
            <a:off x="5724128" y="2348880"/>
            <a:ext cx="1512000" cy="3024336"/>
            <a:chOff x="5724128" y="2348880"/>
            <a:chExt cx="1512000" cy="3024336"/>
          </a:xfrm>
        </p:grpSpPr>
        <p:sp>
          <p:nvSpPr>
            <p:cNvPr id="41" name="Gleichschenkliges Dreieck 40"/>
            <p:cNvSpPr/>
            <p:nvPr/>
          </p:nvSpPr>
          <p:spPr bwMode="auto">
            <a:xfrm rot="5400000">
              <a:off x="4967960"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44" name="Textfeld 43"/>
            <p:cNvSpPr txBox="1"/>
            <p:nvPr/>
          </p:nvSpPr>
          <p:spPr>
            <a:xfrm rot="5400000">
              <a:off x="5208874" y="3584214"/>
              <a:ext cx="180111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600" b="1" kern="0" noProof="0" dirty="0" smtClean="0">
                  <a:solidFill>
                    <a:sysClr val="windowText" lastClr="000000"/>
                  </a:solidFill>
                  <a:latin typeface="Arial"/>
                  <a:cs typeface="Arial"/>
                </a:rPr>
                <a:t>Technologie</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grpSp>
      <p:grpSp>
        <p:nvGrpSpPr>
          <p:cNvPr id="11" name="Gruppierung 10"/>
          <p:cNvGrpSpPr/>
          <p:nvPr/>
        </p:nvGrpSpPr>
        <p:grpSpPr>
          <a:xfrm>
            <a:off x="1187624" y="2348880"/>
            <a:ext cx="1512000" cy="3024336"/>
            <a:chOff x="1187624" y="2348880"/>
            <a:chExt cx="1512000" cy="3024336"/>
          </a:xfrm>
        </p:grpSpPr>
        <p:sp>
          <p:nvSpPr>
            <p:cNvPr id="42" name="Gleichschenkliges Dreieck 41"/>
            <p:cNvSpPr/>
            <p:nvPr/>
          </p:nvSpPr>
          <p:spPr bwMode="auto">
            <a:xfrm rot="16200000">
              <a:off x="431456"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46" name="Textfeld 45"/>
            <p:cNvSpPr txBox="1"/>
            <p:nvPr/>
          </p:nvSpPr>
          <p:spPr>
            <a:xfrm rot="16200000">
              <a:off x="1392450" y="3656222"/>
              <a:ext cx="180111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ysClr val="windowText" lastClr="000000"/>
                  </a:solidFill>
                  <a:effectLst/>
                  <a:uLnTx/>
                  <a:uFillTx/>
                  <a:latin typeface="Arial"/>
                  <a:cs typeface="Arial"/>
                </a:rPr>
                <a:t>Kultur</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grpSp>
      <p:grpSp>
        <p:nvGrpSpPr>
          <p:cNvPr id="9" name="Gruppierung 8"/>
          <p:cNvGrpSpPr/>
          <p:nvPr/>
        </p:nvGrpSpPr>
        <p:grpSpPr>
          <a:xfrm>
            <a:off x="2699792" y="5373383"/>
            <a:ext cx="3024336" cy="1512000"/>
            <a:chOff x="2699792" y="5373383"/>
            <a:chExt cx="3024336" cy="1512000"/>
          </a:xfrm>
        </p:grpSpPr>
        <p:sp>
          <p:nvSpPr>
            <p:cNvPr id="43" name="Gleichschenkliges Dreieck 42"/>
            <p:cNvSpPr/>
            <p:nvPr/>
          </p:nvSpPr>
          <p:spPr bwMode="auto">
            <a:xfrm rot="10800000">
              <a:off x="2699792" y="5373383"/>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47" name="Textfeld 46"/>
            <p:cNvSpPr txBox="1"/>
            <p:nvPr/>
          </p:nvSpPr>
          <p:spPr>
            <a:xfrm>
              <a:off x="3275856" y="5733256"/>
              <a:ext cx="180111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600" b="1" kern="0" dirty="0" smtClean="0">
                  <a:solidFill>
                    <a:sysClr val="windowText" lastClr="000000"/>
                  </a:solidFill>
                  <a:latin typeface="Arial"/>
                  <a:cs typeface="Arial"/>
                </a:rPr>
                <a:t>Organisation</a:t>
              </a:r>
              <a:endParaRPr kumimoji="0" lang="de-DE" sz="1600" b="1" i="0" u="none" strike="noStrike" kern="0" cap="none" spc="0" normalizeH="0" baseline="0" noProof="0" dirty="0">
                <a:ln>
                  <a:noFill/>
                </a:ln>
                <a:solidFill>
                  <a:sysClr val="windowText" lastClr="000000"/>
                </a:solidFill>
                <a:effectLst/>
                <a:uLnTx/>
                <a:uFillTx/>
                <a:latin typeface="Arial"/>
                <a:cs typeface="Arial"/>
              </a:endParaRPr>
            </a:p>
          </p:txBody>
        </p:sp>
      </p:grpSp>
      <p:sp>
        <p:nvSpPr>
          <p:cNvPr id="5" name="Ovale Legende 4"/>
          <p:cNvSpPr/>
          <p:nvPr/>
        </p:nvSpPr>
        <p:spPr bwMode="auto">
          <a:xfrm>
            <a:off x="5076056" y="1700808"/>
            <a:ext cx="3384376" cy="1152128"/>
          </a:xfrm>
          <a:prstGeom prst="wedgeEllipseCallout">
            <a:avLst>
              <a:gd name="adj1" fmla="val -47288"/>
              <a:gd name="adj2" fmla="val 74901"/>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tx1"/>
                </a:solidFill>
                <a:effectLst/>
                <a:latin typeface="Arial"/>
                <a:cs typeface="Arial"/>
              </a:rPr>
              <a:t>Ist die Förderung von </a:t>
            </a:r>
            <a:br>
              <a:rPr kumimoji="0" lang="de-DE" sz="1600" b="0" i="0" u="none" strike="noStrike" cap="none" normalizeH="0" baseline="0" dirty="0" smtClean="0">
                <a:ln>
                  <a:noFill/>
                </a:ln>
                <a:solidFill>
                  <a:schemeClr val="tx1"/>
                </a:solidFill>
                <a:effectLst/>
                <a:latin typeface="Arial"/>
                <a:cs typeface="Arial"/>
              </a:rPr>
            </a:br>
            <a:r>
              <a:rPr kumimoji="0" lang="de-DE" sz="1600" b="0" i="0" u="none" strike="noStrike" cap="none" normalizeH="0" baseline="0" dirty="0" smtClean="0">
                <a:ln>
                  <a:noFill/>
                </a:ln>
                <a:solidFill>
                  <a:schemeClr val="tx1"/>
                </a:solidFill>
                <a:effectLst/>
                <a:latin typeface="Arial"/>
                <a:cs typeface="Arial"/>
              </a:rPr>
              <a:t>Informationskompetenz</a:t>
            </a:r>
            <a:r>
              <a:rPr kumimoji="0" lang="de-DE" sz="1600" b="0" i="0" u="none" strike="noStrike" cap="none" normalizeH="0" dirty="0" smtClean="0">
                <a:ln>
                  <a:noFill/>
                </a:ln>
                <a:solidFill>
                  <a:schemeClr val="tx1"/>
                </a:solidFill>
                <a:effectLst/>
                <a:latin typeface="Arial"/>
                <a:cs typeface="Arial"/>
              </a:rPr>
              <a:t> </a:t>
            </a:r>
            <a:br>
              <a:rPr kumimoji="0" lang="de-DE" sz="1600" b="0" i="0" u="none" strike="noStrike" cap="none" normalizeH="0" dirty="0" smtClean="0">
                <a:ln>
                  <a:noFill/>
                </a:ln>
                <a:solidFill>
                  <a:schemeClr val="tx1"/>
                </a:solidFill>
                <a:effectLst/>
                <a:latin typeface="Arial"/>
                <a:cs typeface="Arial"/>
              </a:rPr>
            </a:br>
            <a:r>
              <a:rPr kumimoji="0" lang="de-DE" sz="1600" b="0" i="0" u="none" strike="noStrike" cap="none" normalizeH="0" dirty="0" smtClean="0">
                <a:ln>
                  <a:noFill/>
                </a:ln>
                <a:solidFill>
                  <a:schemeClr val="tx1"/>
                </a:solidFill>
                <a:effectLst/>
                <a:latin typeface="Arial"/>
                <a:cs typeface="Arial"/>
              </a:rPr>
              <a:t>strategisch verankert?</a:t>
            </a:r>
            <a:endParaRPr kumimoji="0" lang="de-DE" sz="1600" b="0" i="0" u="none" strike="noStrike" cap="none" normalizeH="0" baseline="0" dirty="0" smtClean="0">
              <a:ln>
                <a:noFill/>
              </a:ln>
              <a:solidFill>
                <a:schemeClr val="tx1"/>
              </a:solidFill>
              <a:effectLst/>
              <a:latin typeface="Arial"/>
              <a:cs typeface="Arial"/>
            </a:endParaRPr>
          </a:p>
        </p:txBody>
      </p:sp>
      <p:sp>
        <p:nvSpPr>
          <p:cNvPr id="24" name="Ovale Legende 23"/>
          <p:cNvSpPr/>
          <p:nvPr/>
        </p:nvSpPr>
        <p:spPr bwMode="auto">
          <a:xfrm>
            <a:off x="0" y="3356992"/>
            <a:ext cx="3384376" cy="1152128"/>
          </a:xfrm>
          <a:prstGeom prst="wedgeEllipseCallout">
            <a:avLst>
              <a:gd name="adj1" fmla="val 46994"/>
              <a:gd name="adj2" fmla="val 80413"/>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tx1"/>
                </a:solidFill>
                <a:effectLst/>
                <a:latin typeface="Arial"/>
                <a:cs typeface="Arial"/>
              </a:rPr>
              <a:t>Mit welchen Instrumenten</a:t>
            </a:r>
            <a:r>
              <a:rPr kumimoji="0" lang="de-DE" sz="1600" b="0" i="0" u="none" strike="noStrike" cap="none" normalizeH="0" dirty="0" smtClean="0">
                <a:ln>
                  <a:noFill/>
                </a:ln>
                <a:solidFill>
                  <a:schemeClr val="tx1"/>
                </a:solidFill>
                <a:effectLst/>
                <a:latin typeface="Arial"/>
                <a:cs typeface="Arial"/>
              </a:rPr>
              <a:t> </a:t>
            </a:r>
            <a:br>
              <a:rPr kumimoji="0" lang="de-DE" sz="1600" b="0" i="0" u="none" strike="noStrike" cap="none" normalizeH="0" dirty="0" smtClean="0">
                <a:ln>
                  <a:noFill/>
                </a:ln>
                <a:solidFill>
                  <a:schemeClr val="tx1"/>
                </a:solidFill>
                <a:effectLst/>
                <a:latin typeface="Arial"/>
                <a:cs typeface="Arial"/>
              </a:rPr>
            </a:br>
            <a:r>
              <a:rPr kumimoji="0" lang="de-DE" sz="1600" b="0" i="0" u="none" strike="noStrike" cap="none" normalizeH="0" dirty="0" smtClean="0">
                <a:ln>
                  <a:noFill/>
                </a:ln>
                <a:solidFill>
                  <a:schemeClr val="tx1"/>
                </a:solidFill>
                <a:effectLst/>
                <a:latin typeface="Arial"/>
                <a:cs typeface="Arial"/>
              </a:rPr>
              <a:t>lassen sich die unternommenen </a:t>
            </a:r>
            <a:br>
              <a:rPr kumimoji="0" lang="de-DE" sz="1600" b="0" i="0" u="none" strike="noStrike" cap="none" normalizeH="0" dirty="0" smtClean="0">
                <a:ln>
                  <a:noFill/>
                </a:ln>
                <a:solidFill>
                  <a:schemeClr val="tx1"/>
                </a:solidFill>
                <a:effectLst/>
                <a:latin typeface="Arial"/>
                <a:cs typeface="Arial"/>
              </a:rPr>
            </a:br>
            <a:r>
              <a:rPr kumimoji="0" lang="de-DE" sz="1600" b="0" i="0" u="none" strike="noStrike" cap="none" normalizeH="0" dirty="0" err="1" smtClean="0">
                <a:ln>
                  <a:noFill/>
                </a:ln>
                <a:solidFill>
                  <a:schemeClr val="tx1"/>
                </a:solidFill>
                <a:effectLst/>
                <a:latin typeface="Arial"/>
                <a:cs typeface="Arial"/>
              </a:rPr>
              <a:t>Massnahmen</a:t>
            </a:r>
            <a:r>
              <a:rPr kumimoji="0" lang="de-DE" sz="1600" b="0" i="0" u="none" strike="noStrike" cap="none" normalizeH="0" dirty="0" smtClean="0">
                <a:ln>
                  <a:noFill/>
                </a:ln>
                <a:solidFill>
                  <a:schemeClr val="tx1"/>
                </a:solidFill>
                <a:effectLst/>
                <a:latin typeface="Arial"/>
                <a:cs typeface="Arial"/>
              </a:rPr>
              <a:t> messen?</a:t>
            </a:r>
            <a:endParaRPr kumimoji="0" lang="de-DE" sz="1600" b="0" i="0" u="none" strike="noStrike" cap="none" normalizeH="0" baseline="0" dirty="0" smtClean="0">
              <a:ln>
                <a:noFill/>
              </a:ln>
              <a:solidFill>
                <a:schemeClr val="tx1"/>
              </a:solidFill>
              <a:effectLst/>
              <a:latin typeface="Arial"/>
              <a:cs typeface="Arial"/>
            </a:endParaRPr>
          </a:p>
        </p:txBody>
      </p:sp>
      <p:sp>
        <p:nvSpPr>
          <p:cNvPr id="25" name="Ovale Legende 24"/>
          <p:cNvSpPr/>
          <p:nvPr/>
        </p:nvSpPr>
        <p:spPr bwMode="auto">
          <a:xfrm>
            <a:off x="0" y="908720"/>
            <a:ext cx="3384376" cy="1152128"/>
          </a:xfrm>
          <a:prstGeom prst="wedgeEllipseCallout">
            <a:avLst>
              <a:gd name="adj1" fmla="val 58721"/>
              <a:gd name="adj2" fmla="val 50099"/>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tx1"/>
                </a:solidFill>
                <a:effectLst/>
                <a:latin typeface="Arial"/>
                <a:cs typeface="Arial"/>
              </a:rPr>
              <a:t>Entsprechen die Veranstaltungen</a:t>
            </a:r>
            <a:br>
              <a:rPr kumimoji="0" lang="de-DE" sz="1600" b="0" i="0" u="none" strike="noStrike" cap="none" normalizeH="0" baseline="0" dirty="0" smtClean="0">
                <a:ln>
                  <a:noFill/>
                </a:ln>
                <a:solidFill>
                  <a:schemeClr val="tx1"/>
                </a:solidFill>
                <a:effectLst/>
                <a:latin typeface="Arial"/>
                <a:cs typeface="Arial"/>
              </a:rPr>
            </a:br>
            <a:r>
              <a:rPr kumimoji="0" lang="de-DE" sz="1600" b="0" i="0" u="none" strike="noStrike" cap="none" normalizeH="0" baseline="0" dirty="0" smtClean="0">
                <a:ln>
                  <a:noFill/>
                </a:ln>
                <a:solidFill>
                  <a:schemeClr val="tx1"/>
                </a:solidFill>
                <a:effectLst/>
                <a:latin typeface="Arial"/>
                <a:cs typeface="Arial"/>
              </a:rPr>
              <a:t>der</a:t>
            </a:r>
            <a:r>
              <a:rPr kumimoji="0" lang="de-DE" sz="1600" b="0" i="0" u="none" strike="noStrike" cap="none" normalizeH="0" dirty="0" smtClean="0">
                <a:ln>
                  <a:noFill/>
                </a:ln>
                <a:solidFill>
                  <a:schemeClr val="tx1"/>
                </a:solidFill>
                <a:effectLst/>
                <a:latin typeface="Arial"/>
                <a:cs typeface="Arial"/>
              </a:rPr>
              <a:t> Bibliothek den </a:t>
            </a:r>
            <a:br>
              <a:rPr kumimoji="0" lang="de-DE" sz="1600" b="0" i="0" u="none" strike="noStrike" cap="none" normalizeH="0" dirty="0" smtClean="0">
                <a:ln>
                  <a:noFill/>
                </a:ln>
                <a:solidFill>
                  <a:schemeClr val="tx1"/>
                </a:solidFill>
                <a:effectLst/>
                <a:latin typeface="Arial"/>
                <a:cs typeface="Arial"/>
              </a:rPr>
            </a:br>
            <a:r>
              <a:rPr kumimoji="0" lang="de-DE" sz="1600" b="0" i="0" u="none" strike="noStrike" cap="none" normalizeH="0" dirty="0" smtClean="0">
                <a:ln>
                  <a:noFill/>
                </a:ln>
                <a:solidFill>
                  <a:schemeClr val="tx1"/>
                </a:solidFill>
                <a:effectLst/>
                <a:latin typeface="Arial"/>
                <a:cs typeface="Arial"/>
              </a:rPr>
              <a:t>modernen Lerntheorien?</a:t>
            </a:r>
            <a:endParaRPr kumimoji="0" lang="de-DE" sz="1600" b="0" i="0" u="none" strike="noStrike" cap="none" normalizeH="0" baseline="0" dirty="0" smtClean="0">
              <a:ln>
                <a:noFill/>
              </a:ln>
              <a:solidFill>
                <a:schemeClr val="tx1"/>
              </a:solidFill>
              <a:effectLst/>
              <a:latin typeface="Arial"/>
              <a:cs typeface="Arial"/>
            </a:endParaRPr>
          </a:p>
        </p:txBody>
      </p:sp>
      <p:sp>
        <p:nvSpPr>
          <p:cNvPr id="26" name="Ovale Legende 25"/>
          <p:cNvSpPr/>
          <p:nvPr/>
        </p:nvSpPr>
        <p:spPr bwMode="auto">
          <a:xfrm>
            <a:off x="5759624" y="4293096"/>
            <a:ext cx="3384376" cy="1152128"/>
          </a:xfrm>
          <a:prstGeom prst="wedgeEllipseCallout">
            <a:avLst>
              <a:gd name="adj1" fmla="val -32748"/>
              <a:gd name="adj2" fmla="val -82178"/>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tx1"/>
                </a:solidFill>
                <a:effectLst/>
                <a:latin typeface="Arial"/>
                <a:cs typeface="Arial"/>
              </a:rPr>
              <a:t>Inwiefern wird das Angebot</a:t>
            </a:r>
          </a:p>
          <a:p>
            <a:pPr marL="0" marR="0" indent="0" algn="ctr" defTabSz="914400" rtl="0" eaLnBrk="1" fontAlgn="base" latinLnBrk="0" hangingPunct="1">
              <a:lnSpc>
                <a:spcPct val="100000"/>
              </a:lnSpc>
              <a:spcBef>
                <a:spcPct val="0"/>
              </a:spcBef>
              <a:spcAft>
                <a:spcPct val="0"/>
              </a:spcAft>
              <a:buClrTx/>
              <a:buSzTx/>
              <a:buFontTx/>
              <a:buNone/>
              <a:tabLst/>
            </a:pPr>
            <a:r>
              <a:rPr lang="de-DE" sz="1600" dirty="0" smtClean="0">
                <a:latin typeface="Arial"/>
                <a:cs typeface="Arial"/>
              </a:rPr>
              <a:t>durch technologische </a:t>
            </a:r>
            <a:br>
              <a:rPr lang="de-DE" sz="1600" dirty="0" smtClean="0">
                <a:latin typeface="Arial"/>
                <a:cs typeface="Arial"/>
              </a:rPr>
            </a:br>
            <a:r>
              <a:rPr lang="de-DE" sz="1600" dirty="0" smtClean="0">
                <a:latin typeface="Arial"/>
                <a:cs typeface="Arial"/>
              </a:rPr>
              <a:t>Komponenten unterstützt?</a:t>
            </a:r>
            <a:endParaRPr kumimoji="0" lang="de-DE" sz="1600" b="0" i="0" u="none" strike="noStrike" cap="none" normalizeH="0" baseline="0" dirty="0" smtClean="0">
              <a:ln>
                <a:noFill/>
              </a:ln>
              <a:solidFill>
                <a:schemeClr val="tx1"/>
              </a:solidFill>
              <a:effectLst/>
              <a:latin typeface="Arial"/>
              <a:cs typeface="Arial"/>
            </a:endParaRPr>
          </a:p>
        </p:txBody>
      </p:sp>
      <p:sp>
        <p:nvSpPr>
          <p:cNvPr id="30" name="Ovale Legende 29"/>
          <p:cNvSpPr/>
          <p:nvPr/>
        </p:nvSpPr>
        <p:spPr bwMode="auto">
          <a:xfrm>
            <a:off x="5220072" y="5589240"/>
            <a:ext cx="3384376" cy="1152128"/>
          </a:xfrm>
          <a:prstGeom prst="wedgeEllipseCallout">
            <a:avLst>
              <a:gd name="adj1" fmla="val -74025"/>
              <a:gd name="adj2" fmla="val 8762"/>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600" dirty="0" smtClean="0">
                <a:latin typeface="Arial"/>
                <a:cs typeface="Arial"/>
              </a:rPr>
              <a:t>Wie ist die personelle Situation?</a:t>
            </a:r>
            <a:endParaRPr kumimoji="0" lang="de-DE" sz="1600" b="0" i="0" u="none" strike="noStrike" cap="none" normalizeH="0" baseline="0" dirty="0" smtClean="0">
              <a:ln>
                <a:noFill/>
              </a:ln>
              <a:solidFill>
                <a:schemeClr val="tx1"/>
              </a:solidFill>
              <a:effectLst/>
              <a:latin typeface="Arial"/>
              <a:cs typeface="Arial"/>
            </a:endParaRPr>
          </a:p>
        </p:txBody>
      </p:sp>
      <p:sp>
        <p:nvSpPr>
          <p:cNvPr id="31" name="Ovale Legende 30"/>
          <p:cNvSpPr/>
          <p:nvPr/>
        </p:nvSpPr>
        <p:spPr bwMode="auto">
          <a:xfrm>
            <a:off x="-2902" y="5301208"/>
            <a:ext cx="3384376" cy="1152128"/>
          </a:xfrm>
          <a:prstGeom prst="wedgeEllipseCallout">
            <a:avLst>
              <a:gd name="adj1" fmla="val 17443"/>
              <a:gd name="adj2" fmla="val -101468"/>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tx1"/>
                </a:solidFill>
                <a:effectLst/>
                <a:latin typeface="Arial"/>
                <a:cs typeface="Arial"/>
              </a:rPr>
              <a:t>Welche Lehr- und Lernkulturen</a:t>
            </a:r>
            <a:br>
              <a:rPr kumimoji="0" lang="de-DE" sz="1600" b="0" i="0" u="none" strike="noStrike" cap="none" normalizeH="0" baseline="0" dirty="0" smtClean="0">
                <a:ln>
                  <a:noFill/>
                </a:ln>
                <a:solidFill>
                  <a:schemeClr val="tx1"/>
                </a:solidFill>
                <a:effectLst/>
                <a:latin typeface="Arial"/>
                <a:cs typeface="Arial"/>
              </a:rPr>
            </a:br>
            <a:r>
              <a:rPr kumimoji="0" lang="de-DE" sz="1600" b="0" i="0" u="none" strike="noStrike" cap="none" normalizeH="0" baseline="0" dirty="0" smtClean="0">
                <a:ln>
                  <a:noFill/>
                </a:ln>
                <a:solidFill>
                  <a:schemeClr val="tx1"/>
                </a:solidFill>
                <a:effectLst/>
                <a:latin typeface="Arial"/>
                <a:cs typeface="Arial"/>
              </a:rPr>
              <a:t>sind</a:t>
            </a:r>
            <a:r>
              <a:rPr kumimoji="0" lang="de-DE" sz="1600" b="0" i="0" u="none" strike="noStrike" cap="none" normalizeH="0" dirty="0" smtClean="0">
                <a:ln>
                  <a:noFill/>
                </a:ln>
                <a:solidFill>
                  <a:schemeClr val="tx1"/>
                </a:solidFill>
                <a:effectLst/>
                <a:latin typeface="Arial"/>
                <a:cs typeface="Arial"/>
              </a:rPr>
              <a:t> an der Hochschule </a:t>
            </a:r>
            <a:br>
              <a:rPr kumimoji="0" lang="de-DE" sz="1600" b="0" i="0" u="none" strike="noStrike" cap="none" normalizeH="0" dirty="0" smtClean="0">
                <a:ln>
                  <a:noFill/>
                </a:ln>
                <a:solidFill>
                  <a:schemeClr val="tx1"/>
                </a:solidFill>
                <a:effectLst/>
                <a:latin typeface="Arial"/>
                <a:cs typeface="Arial"/>
              </a:rPr>
            </a:br>
            <a:r>
              <a:rPr kumimoji="0" lang="de-DE" sz="1600" b="0" i="0" u="none" strike="noStrike" cap="none" normalizeH="0" dirty="0" smtClean="0">
                <a:ln>
                  <a:noFill/>
                </a:ln>
                <a:solidFill>
                  <a:schemeClr val="tx1"/>
                </a:solidFill>
                <a:effectLst/>
                <a:latin typeface="Arial"/>
                <a:cs typeface="Arial"/>
              </a:rPr>
              <a:t>erkennbar?</a:t>
            </a:r>
            <a:endParaRPr kumimoji="0" lang="de-DE" sz="1600" b="0" i="0" u="none" strike="noStrike" cap="none" normalizeH="0" baseline="0" dirty="0" smtClean="0">
              <a:ln>
                <a:noFill/>
              </a:ln>
              <a:solidFill>
                <a:schemeClr val="tx1"/>
              </a:solidFill>
              <a:effectLst/>
              <a:latin typeface="Arial"/>
              <a:cs typeface="Arial"/>
            </a:endParaRPr>
          </a:p>
        </p:txBody>
      </p:sp>
    </p:spTree>
    <p:extLst>
      <p:ext uri="{BB962C8B-B14F-4D97-AF65-F5344CB8AC3E}">
        <p14:creationId xmlns:p14="http://schemas.microsoft.com/office/powerpoint/2010/main" val="351533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25" grpId="0" animBg="1"/>
      <p:bldP spid="26" grpId="0" animBg="1"/>
      <p:bldP spid="30" grpId="0" animBg="1"/>
      <p:bldP spid="3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5698976" cy="1143000"/>
          </a:xfrm>
        </p:spPr>
        <p:txBody>
          <a:bodyPr/>
          <a:lstStyle/>
          <a:p>
            <a:r>
              <a:rPr lang="de-DE" dirty="0" smtClean="0"/>
              <a:t>Strategie</a:t>
            </a:r>
            <a:endParaRPr lang="de-DE" dirty="0"/>
          </a:p>
        </p:txBody>
      </p:sp>
      <p:sp>
        <p:nvSpPr>
          <p:cNvPr id="3" name="Inhaltsplatzhalter 2"/>
          <p:cNvSpPr>
            <a:spLocks noGrp="1"/>
          </p:cNvSpPr>
          <p:nvPr>
            <p:ph idx="1"/>
          </p:nvPr>
        </p:nvSpPr>
        <p:spPr/>
        <p:txBody>
          <a:bodyPr/>
          <a:lstStyle/>
          <a:p>
            <a:pPr lvl="1"/>
            <a:endParaRPr lang="de-DE" sz="2200" b="1" i="1" dirty="0" smtClean="0"/>
          </a:p>
          <a:p>
            <a:pPr lvl="1"/>
            <a:r>
              <a:rPr lang="de-DE" sz="2200" dirty="0" smtClean="0"/>
              <a:t>Wie können wir die Thematik der IK-Förderung in unsere Strategie einbetten?</a:t>
            </a:r>
          </a:p>
          <a:p>
            <a:pPr lvl="1"/>
            <a:endParaRPr lang="de-DE" sz="2200" dirty="0" smtClean="0"/>
          </a:p>
          <a:p>
            <a:pPr lvl="1"/>
            <a:endParaRPr lang="de-DE" sz="2200" dirty="0" smtClean="0"/>
          </a:p>
          <a:p>
            <a:pPr lvl="1"/>
            <a:endParaRPr lang="de-DE" sz="2200" dirty="0"/>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85</a:t>
            </a:fld>
            <a:endParaRPr lang="en-US"/>
          </a:p>
        </p:txBody>
      </p:sp>
      <p:sp>
        <p:nvSpPr>
          <p:cNvPr id="10" name="Rechteck 9"/>
          <p:cNvSpPr/>
          <p:nvPr/>
        </p:nvSpPr>
        <p:spPr>
          <a:xfrm>
            <a:off x="4860032" y="6453336"/>
            <a:ext cx="1480994" cy="276999"/>
          </a:xfrm>
          <a:prstGeom prst="rect">
            <a:avLst/>
          </a:prstGeom>
        </p:spPr>
        <p:txBody>
          <a:bodyPr wrap="none">
            <a:spAutoFit/>
          </a:bodyPr>
          <a:lstStyle/>
          <a:p>
            <a:r>
              <a:rPr lang="de-CH" sz="1200" dirty="0" smtClean="0">
                <a:latin typeface="Calibri"/>
                <a:cs typeface="Calibri"/>
              </a:rPr>
              <a:t>(eigene Darstellung)</a:t>
            </a:r>
            <a:endParaRPr lang="de-DE" sz="1200" dirty="0">
              <a:latin typeface="Calibri"/>
              <a:cs typeface="Calibri"/>
            </a:endParaRPr>
          </a:p>
        </p:txBody>
      </p:sp>
      <p:grpSp>
        <p:nvGrpSpPr>
          <p:cNvPr id="23" name="Gruppierung 22"/>
          <p:cNvGrpSpPr/>
          <p:nvPr/>
        </p:nvGrpSpPr>
        <p:grpSpPr>
          <a:xfrm>
            <a:off x="7092280" y="332656"/>
            <a:ext cx="1440160" cy="1296144"/>
            <a:chOff x="1187624" y="836880"/>
            <a:chExt cx="6048504" cy="6048503"/>
          </a:xfrm>
        </p:grpSpPr>
        <p:grpSp>
          <p:nvGrpSpPr>
            <p:cNvPr id="5" name="Gruppierung 4"/>
            <p:cNvGrpSpPr/>
            <p:nvPr/>
          </p:nvGrpSpPr>
          <p:grpSpPr>
            <a:xfrm>
              <a:off x="2699792" y="2348880"/>
              <a:ext cx="3024336" cy="3024336"/>
              <a:chOff x="3391881" y="2826543"/>
              <a:chExt cx="2298796" cy="2069547"/>
            </a:xfrm>
          </p:grpSpPr>
          <p:sp>
            <p:nvSpPr>
              <p:cNvPr id="6" name="Rechteck 5"/>
              <p:cNvSpPr/>
              <p:nvPr/>
            </p:nvSpPr>
            <p:spPr>
              <a:xfrm>
                <a:off x="3391885" y="2826543"/>
                <a:ext cx="2298792" cy="2069547"/>
              </a:xfrm>
              <a:prstGeom prst="rect">
                <a:avLst/>
              </a:prstGeom>
              <a:solidFill>
                <a:srgbClr val="669900">
                  <a:alpha val="29000"/>
                </a:srgb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a:ln>
                    <a:noFill/>
                  </a:ln>
                  <a:solidFill>
                    <a:sysClr val="window" lastClr="FFFFFF"/>
                  </a:solidFill>
                  <a:effectLst/>
                  <a:uLnTx/>
                  <a:uFillTx/>
                  <a:latin typeface="Arial"/>
                  <a:ea typeface="+mn-ea"/>
                  <a:cs typeface="Arial"/>
                </a:endParaRPr>
              </a:p>
            </p:txBody>
          </p:sp>
          <p:cxnSp>
            <p:nvCxnSpPr>
              <p:cNvPr id="9" name="Gerade Verbindung 8"/>
              <p:cNvCxnSpPr/>
              <p:nvPr/>
            </p:nvCxnSpPr>
            <p:spPr>
              <a:xfrm flipV="1">
                <a:off x="3391881" y="3852502"/>
                <a:ext cx="2298792" cy="17635"/>
              </a:xfrm>
              <a:prstGeom prst="line">
                <a:avLst/>
              </a:prstGeom>
              <a:noFill/>
              <a:ln w="25400" cap="flat" cmpd="sng" algn="ctr">
                <a:solidFill>
                  <a:srgbClr val="9BBB59">
                    <a:lumMod val="50000"/>
                  </a:srgbClr>
                </a:solidFill>
                <a:prstDash val="sysDash"/>
                <a:round/>
              </a:ln>
              <a:effectLst/>
            </p:spPr>
          </p:cxnSp>
        </p:grpSp>
        <p:sp>
          <p:nvSpPr>
            <p:cNvPr id="12" name="Gleichschenkliges Dreieck 11"/>
            <p:cNvSpPr/>
            <p:nvPr/>
          </p:nvSpPr>
          <p:spPr bwMode="auto">
            <a:xfrm>
              <a:off x="2699792" y="836880"/>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5" name="Gleichschenkliges Dreieck 14"/>
            <p:cNvSpPr/>
            <p:nvPr/>
          </p:nvSpPr>
          <p:spPr bwMode="auto">
            <a:xfrm rot="5400000">
              <a:off x="4967960"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8" name="Gleichschenkliges Dreieck 17"/>
            <p:cNvSpPr/>
            <p:nvPr/>
          </p:nvSpPr>
          <p:spPr bwMode="auto">
            <a:xfrm rot="16200000">
              <a:off x="431456"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21" name="Gleichschenkliges Dreieck 20"/>
            <p:cNvSpPr/>
            <p:nvPr/>
          </p:nvSpPr>
          <p:spPr bwMode="auto">
            <a:xfrm rot="10800000">
              <a:off x="2699792" y="5373383"/>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grpSp>
      <p:sp>
        <p:nvSpPr>
          <p:cNvPr id="24" name="Rechteck 23"/>
          <p:cNvSpPr/>
          <p:nvPr/>
        </p:nvSpPr>
        <p:spPr bwMode="auto">
          <a:xfrm>
            <a:off x="7452320" y="650363"/>
            <a:ext cx="720080" cy="360040"/>
          </a:xfrm>
          <a:prstGeom prst="rect">
            <a:avLst/>
          </a:prstGeom>
          <a:solidFill>
            <a:srgbClr val="FF66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098166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Didaktik</a:t>
            </a:r>
            <a:endParaRPr lang="de-DE" dirty="0"/>
          </a:p>
        </p:txBody>
      </p:sp>
      <p:sp>
        <p:nvSpPr>
          <p:cNvPr id="3" name="Inhaltsplatzhalter 2"/>
          <p:cNvSpPr>
            <a:spLocks noGrp="1"/>
          </p:cNvSpPr>
          <p:nvPr>
            <p:ph idx="1"/>
          </p:nvPr>
        </p:nvSpPr>
        <p:spPr/>
        <p:txBody>
          <a:bodyPr/>
          <a:lstStyle/>
          <a:p>
            <a:pPr lvl="1"/>
            <a:endParaRPr lang="de-DE" sz="2200" b="1" i="1" dirty="0" smtClean="0"/>
          </a:p>
          <a:p>
            <a:pPr lvl="1"/>
            <a:r>
              <a:rPr lang="de-DE" sz="2200" dirty="0" smtClean="0"/>
              <a:t>Welchen didaktischen Herausforderungen begegnen wir bei der Angebotsbereitstellung von Veranstaltungen im Bereich IK?</a:t>
            </a:r>
          </a:p>
          <a:p>
            <a:pPr lvl="1"/>
            <a:r>
              <a:rPr lang="de-DE" sz="2200" dirty="0" smtClean="0"/>
              <a:t>Welche didaktischen Kompetenzen bringen unsere Mitarbeitenden mit? </a:t>
            </a:r>
            <a:endParaRPr lang="de-DE" sz="2200" dirty="0"/>
          </a:p>
          <a:p>
            <a:pPr lvl="1"/>
            <a:r>
              <a:rPr lang="de-DE" sz="2200" dirty="0" smtClean="0"/>
              <a:t>Wie können wir diese verbessern?</a:t>
            </a:r>
          </a:p>
          <a:p>
            <a:pPr lvl="1"/>
            <a:endParaRPr lang="de-DE" sz="2200" dirty="0"/>
          </a:p>
          <a:p>
            <a:pPr lvl="1">
              <a:buFont typeface="Wingdings" charset="0"/>
              <a:buChar char="à"/>
            </a:pPr>
            <a:endParaRPr lang="de-DE" sz="2200" i="1" dirty="0" smtClean="0"/>
          </a:p>
          <a:p>
            <a:pPr lvl="1"/>
            <a:endParaRPr lang="de-DE" sz="2200" dirty="0" smtClean="0"/>
          </a:p>
          <a:p>
            <a:pPr lvl="1"/>
            <a:endParaRPr lang="de-DE" sz="2200" dirty="0" smtClean="0"/>
          </a:p>
          <a:p>
            <a:pPr lvl="1"/>
            <a:endParaRPr lang="de-DE" sz="2200" dirty="0"/>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86</a:t>
            </a:fld>
            <a:endParaRPr lang="en-US"/>
          </a:p>
        </p:txBody>
      </p:sp>
      <p:pic>
        <p:nvPicPr>
          <p:cNvPr id="5" name="Bild 4"/>
          <p:cNvPicPr>
            <a:picLocks noChangeAspect="1"/>
          </p:cNvPicPr>
          <p:nvPr/>
        </p:nvPicPr>
        <p:blipFill>
          <a:blip r:embed="rId3"/>
          <a:stretch>
            <a:fillRect/>
          </a:stretch>
        </p:blipFill>
        <p:spPr>
          <a:xfrm>
            <a:off x="1692252" y="4379385"/>
            <a:ext cx="7416252" cy="2478615"/>
          </a:xfrm>
          <a:prstGeom prst="rect">
            <a:avLst/>
          </a:prstGeom>
        </p:spPr>
      </p:pic>
      <p:grpSp>
        <p:nvGrpSpPr>
          <p:cNvPr id="6" name="Gruppierung 5"/>
          <p:cNvGrpSpPr/>
          <p:nvPr/>
        </p:nvGrpSpPr>
        <p:grpSpPr>
          <a:xfrm>
            <a:off x="7092280" y="332656"/>
            <a:ext cx="1440160" cy="1296144"/>
            <a:chOff x="1187624" y="836880"/>
            <a:chExt cx="6048504" cy="6048503"/>
          </a:xfrm>
        </p:grpSpPr>
        <p:grpSp>
          <p:nvGrpSpPr>
            <p:cNvPr id="7" name="Gruppierung 6"/>
            <p:cNvGrpSpPr/>
            <p:nvPr/>
          </p:nvGrpSpPr>
          <p:grpSpPr>
            <a:xfrm>
              <a:off x="2699792" y="2348880"/>
              <a:ext cx="3024336" cy="3024336"/>
              <a:chOff x="3391881" y="2826543"/>
              <a:chExt cx="2298796" cy="2069547"/>
            </a:xfrm>
          </p:grpSpPr>
          <p:sp>
            <p:nvSpPr>
              <p:cNvPr id="12" name="Rechteck 11"/>
              <p:cNvSpPr/>
              <p:nvPr/>
            </p:nvSpPr>
            <p:spPr>
              <a:xfrm>
                <a:off x="3391885" y="2826543"/>
                <a:ext cx="2298792" cy="2069547"/>
              </a:xfrm>
              <a:prstGeom prst="rect">
                <a:avLst/>
              </a:prstGeom>
              <a:solidFill>
                <a:srgbClr val="669900">
                  <a:alpha val="29000"/>
                </a:srgb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a:ln>
                    <a:noFill/>
                  </a:ln>
                  <a:solidFill>
                    <a:sysClr val="window" lastClr="FFFFFF"/>
                  </a:solidFill>
                  <a:effectLst/>
                  <a:uLnTx/>
                  <a:uFillTx/>
                  <a:latin typeface="Arial"/>
                  <a:ea typeface="+mn-ea"/>
                  <a:cs typeface="Arial"/>
                </a:endParaRPr>
              </a:p>
            </p:txBody>
          </p:sp>
          <p:cxnSp>
            <p:nvCxnSpPr>
              <p:cNvPr id="13" name="Gerade Verbindung 12"/>
              <p:cNvCxnSpPr/>
              <p:nvPr/>
            </p:nvCxnSpPr>
            <p:spPr>
              <a:xfrm flipV="1">
                <a:off x="3391881" y="3852502"/>
                <a:ext cx="2298792" cy="17635"/>
              </a:xfrm>
              <a:prstGeom prst="line">
                <a:avLst/>
              </a:prstGeom>
              <a:noFill/>
              <a:ln w="25400" cap="flat" cmpd="sng" algn="ctr">
                <a:solidFill>
                  <a:srgbClr val="9BBB59">
                    <a:lumMod val="50000"/>
                  </a:srgbClr>
                </a:solidFill>
                <a:prstDash val="sysDash"/>
                <a:round/>
              </a:ln>
              <a:effectLst/>
            </p:spPr>
          </p:cxnSp>
        </p:grpSp>
        <p:sp>
          <p:nvSpPr>
            <p:cNvPr id="8" name="Gleichschenkliges Dreieck 7"/>
            <p:cNvSpPr/>
            <p:nvPr/>
          </p:nvSpPr>
          <p:spPr bwMode="auto">
            <a:xfrm>
              <a:off x="2699792" y="836880"/>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9" name="Gleichschenkliges Dreieck 8"/>
            <p:cNvSpPr/>
            <p:nvPr/>
          </p:nvSpPr>
          <p:spPr bwMode="auto">
            <a:xfrm rot="5400000">
              <a:off x="4967960"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0" name="Gleichschenkliges Dreieck 9"/>
            <p:cNvSpPr/>
            <p:nvPr/>
          </p:nvSpPr>
          <p:spPr bwMode="auto">
            <a:xfrm rot="16200000">
              <a:off x="431456"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1" name="Gleichschenkliges Dreieck 10"/>
            <p:cNvSpPr/>
            <p:nvPr/>
          </p:nvSpPr>
          <p:spPr bwMode="auto">
            <a:xfrm rot="10800000">
              <a:off x="2699792" y="5373383"/>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grpSp>
      <p:sp>
        <p:nvSpPr>
          <p:cNvPr id="15" name="Gleichschenkliges Dreieck 14"/>
          <p:cNvSpPr/>
          <p:nvPr/>
        </p:nvSpPr>
        <p:spPr bwMode="auto">
          <a:xfrm>
            <a:off x="7452320" y="290323"/>
            <a:ext cx="720080" cy="388262"/>
          </a:xfrm>
          <a:prstGeom prst="triangle">
            <a:avLst/>
          </a:prstGeom>
          <a:solidFill>
            <a:srgbClr val="FF66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5973824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Technologie</a:t>
            </a:r>
            <a:endParaRPr lang="de-DE" dirty="0"/>
          </a:p>
        </p:txBody>
      </p:sp>
      <p:sp>
        <p:nvSpPr>
          <p:cNvPr id="3" name="Inhaltsplatzhalter 2"/>
          <p:cNvSpPr>
            <a:spLocks noGrp="1"/>
          </p:cNvSpPr>
          <p:nvPr>
            <p:ph idx="1"/>
          </p:nvPr>
        </p:nvSpPr>
        <p:spPr/>
        <p:txBody>
          <a:bodyPr/>
          <a:lstStyle/>
          <a:p>
            <a:pPr lvl="1"/>
            <a:endParaRPr lang="de-DE" sz="2200" b="1" i="1" dirty="0" smtClean="0"/>
          </a:p>
          <a:p>
            <a:pPr lvl="1"/>
            <a:r>
              <a:rPr lang="de-DE" sz="2200" dirty="0" smtClean="0"/>
              <a:t>Wie könnten wir unsere Dienstleistungen im Bereich der IK-Förderung auf elektronischen Plattformen etablieren?</a:t>
            </a:r>
          </a:p>
          <a:p>
            <a:pPr lvl="1"/>
            <a:endParaRPr lang="de-DE" sz="2200" dirty="0" smtClean="0"/>
          </a:p>
          <a:p>
            <a:pPr lvl="1"/>
            <a:endParaRPr lang="de-DE" sz="2200" dirty="0" smtClean="0"/>
          </a:p>
          <a:p>
            <a:pPr lvl="1"/>
            <a:endParaRPr lang="de-DE" sz="2200" dirty="0"/>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87</a:t>
            </a:fld>
            <a:endParaRPr lang="en-US"/>
          </a:p>
        </p:txBody>
      </p:sp>
      <p:grpSp>
        <p:nvGrpSpPr>
          <p:cNvPr id="5" name="Gruppierung 4"/>
          <p:cNvGrpSpPr/>
          <p:nvPr/>
        </p:nvGrpSpPr>
        <p:grpSpPr>
          <a:xfrm>
            <a:off x="7092280" y="332656"/>
            <a:ext cx="1440160" cy="1296144"/>
            <a:chOff x="1187624" y="836880"/>
            <a:chExt cx="6048504" cy="6048503"/>
          </a:xfrm>
        </p:grpSpPr>
        <p:grpSp>
          <p:nvGrpSpPr>
            <p:cNvPr id="6" name="Gruppierung 5"/>
            <p:cNvGrpSpPr/>
            <p:nvPr/>
          </p:nvGrpSpPr>
          <p:grpSpPr>
            <a:xfrm>
              <a:off x="2699792" y="2348880"/>
              <a:ext cx="3024336" cy="3024336"/>
              <a:chOff x="3391881" y="2826543"/>
              <a:chExt cx="2298796" cy="2069547"/>
            </a:xfrm>
          </p:grpSpPr>
          <p:sp>
            <p:nvSpPr>
              <p:cNvPr id="11" name="Rechteck 10"/>
              <p:cNvSpPr/>
              <p:nvPr/>
            </p:nvSpPr>
            <p:spPr>
              <a:xfrm>
                <a:off x="3391885" y="2826543"/>
                <a:ext cx="2298792" cy="2069547"/>
              </a:xfrm>
              <a:prstGeom prst="rect">
                <a:avLst/>
              </a:prstGeom>
              <a:solidFill>
                <a:srgbClr val="669900">
                  <a:alpha val="29000"/>
                </a:srgb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a:ln>
                    <a:noFill/>
                  </a:ln>
                  <a:solidFill>
                    <a:sysClr val="window" lastClr="FFFFFF"/>
                  </a:solidFill>
                  <a:effectLst/>
                  <a:uLnTx/>
                  <a:uFillTx/>
                  <a:latin typeface="Arial"/>
                  <a:ea typeface="+mn-ea"/>
                  <a:cs typeface="Arial"/>
                </a:endParaRPr>
              </a:p>
            </p:txBody>
          </p:sp>
          <p:cxnSp>
            <p:nvCxnSpPr>
              <p:cNvPr id="12" name="Gerade Verbindung 11"/>
              <p:cNvCxnSpPr/>
              <p:nvPr/>
            </p:nvCxnSpPr>
            <p:spPr>
              <a:xfrm flipV="1">
                <a:off x="3391881" y="3852502"/>
                <a:ext cx="2298792" cy="17635"/>
              </a:xfrm>
              <a:prstGeom prst="line">
                <a:avLst/>
              </a:prstGeom>
              <a:noFill/>
              <a:ln w="25400" cap="flat" cmpd="sng" algn="ctr">
                <a:solidFill>
                  <a:srgbClr val="9BBB59">
                    <a:lumMod val="50000"/>
                  </a:srgbClr>
                </a:solidFill>
                <a:prstDash val="sysDash"/>
                <a:round/>
              </a:ln>
              <a:effectLst/>
            </p:spPr>
          </p:cxnSp>
        </p:grpSp>
        <p:sp>
          <p:nvSpPr>
            <p:cNvPr id="7" name="Gleichschenkliges Dreieck 6"/>
            <p:cNvSpPr/>
            <p:nvPr/>
          </p:nvSpPr>
          <p:spPr bwMode="auto">
            <a:xfrm>
              <a:off x="2699792" y="836880"/>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8" name="Gleichschenkliges Dreieck 7"/>
            <p:cNvSpPr/>
            <p:nvPr/>
          </p:nvSpPr>
          <p:spPr bwMode="auto">
            <a:xfrm rot="5400000">
              <a:off x="4967960"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9" name="Gleichschenkliges Dreieck 8"/>
            <p:cNvSpPr/>
            <p:nvPr/>
          </p:nvSpPr>
          <p:spPr bwMode="auto">
            <a:xfrm rot="16200000">
              <a:off x="431456"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0" name="Gleichschenkliges Dreieck 9"/>
            <p:cNvSpPr/>
            <p:nvPr/>
          </p:nvSpPr>
          <p:spPr bwMode="auto">
            <a:xfrm rot="10800000">
              <a:off x="2699792" y="5373383"/>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grpSp>
      <p:sp>
        <p:nvSpPr>
          <p:cNvPr id="13" name="Gleichschenkliges Dreieck 12"/>
          <p:cNvSpPr/>
          <p:nvPr/>
        </p:nvSpPr>
        <p:spPr bwMode="auto">
          <a:xfrm rot="5400000">
            <a:off x="8006491" y="786597"/>
            <a:ext cx="720080" cy="388262"/>
          </a:xfrm>
          <a:prstGeom prst="triangle">
            <a:avLst/>
          </a:prstGeom>
          <a:solidFill>
            <a:srgbClr val="FF66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0782261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Organisation</a:t>
            </a:r>
            <a:endParaRPr lang="de-DE" dirty="0"/>
          </a:p>
        </p:txBody>
      </p:sp>
      <p:sp>
        <p:nvSpPr>
          <p:cNvPr id="3" name="Inhaltsplatzhalter 2"/>
          <p:cNvSpPr>
            <a:spLocks noGrp="1"/>
          </p:cNvSpPr>
          <p:nvPr>
            <p:ph idx="1"/>
          </p:nvPr>
        </p:nvSpPr>
        <p:spPr/>
        <p:txBody>
          <a:bodyPr/>
          <a:lstStyle/>
          <a:p>
            <a:pPr lvl="1"/>
            <a:endParaRPr lang="de-DE" sz="2200" b="1" i="1" dirty="0" smtClean="0"/>
          </a:p>
          <a:p>
            <a:pPr lvl="1"/>
            <a:r>
              <a:rPr lang="de-DE" sz="2200" dirty="0" smtClean="0"/>
              <a:t>Haben wir innerhalb des Teams genügend Ressourcen um die IK-Förderung weiter voranzutreiben?</a:t>
            </a:r>
          </a:p>
          <a:p>
            <a:pPr lvl="1"/>
            <a:r>
              <a:rPr lang="de-DE" sz="2200" dirty="0" smtClean="0"/>
              <a:t>Wie arbeiten wir mit Partnern effizient(er) zusammen?</a:t>
            </a:r>
          </a:p>
          <a:p>
            <a:pPr lvl="1"/>
            <a:endParaRPr lang="de-DE" sz="2200" dirty="0" smtClean="0"/>
          </a:p>
          <a:p>
            <a:pPr lvl="1"/>
            <a:endParaRPr lang="de-DE" sz="2200" dirty="0" smtClean="0"/>
          </a:p>
          <a:p>
            <a:pPr lvl="1"/>
            <a:endParaRPr lang="de-DE" sz="2200" dirty="0"/>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88</a:t>
            </a:fld>
            <a:endParaRPr lang="en-US"/>
          </a:p>
        </p:txBody>
      </p:sp>
      <p:grpSp>
        <p:nvGrpSpPr>
          <p:cNvPr id="5" name="Gruppierung 4"/>
          <p:cNvGrpSpPr/>
          <p:nvPr/>
        </p:nvGrpSpPr>
        <p:grpSpPr>
          <a:xfrm>
            <a:off x="7092280" y="332656"/>
            <a:ext cx="1440160" cy="1296144"/>
            <a:chOff x="1187624" y="836880"/>
            <a:chExt cx="6048504" cy="6048503"/>
          </a:xfrm>
        </p:grpSpPr>
        <p:grpSp>
          <p:nvGrpSpPr>
            <p:cNvPr id="6" name="Gruppierung 5"/>
            <p:cNvGrpSpPr/>
            <p:nvPr/>
          </p:nvGrpSpPr>
          <p:grpSpPr>
            <a:xfrm>
              <a:off x="2699792" y="2348880"/>
              <a:ext cx="3024336" cy="3024336"/>
              <a:chOff x="3391881" y="2826543"/>
              <a:chExt cx="2298796" cy="2069547"/>
            </a:xfrm>
          </p:grpSpPr>
          <p:sp>
            <p:nvSpPr>
              <p:cNvPr id="11" name="Rechteck 10"/>
              <p:cNvSpPr/>
              <p:nvPr/>
            </p:nvSpPr>
            <p:spPr>
              <a:xfrm>
                <a:off x="3391885" y="2826543"/>
                <a:ext cx="2298792" cy="2069547"/>
              </a:xfrm>
              <a:prstGeom prst="rect">
                <a:avLst/>
              </a:prstGeom>
              <a:solidFill>
                <a:srgbClr val="669900">
                  <a:alpha val="29000"/>
                </a:srgb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a:ln>
                    <a:noFill/>
                  </a:ln>
                  <a:solidFill>
                    <a:sysClr val="window" lastClr="FFFFFF"/>
                  </a:solidFill>
                  <a:effectLst/>
                  <a:uLnTx/>
                  <a:uFillTx/>
                  <a:latin typeface="Arial"/>
                  <a:ea typeface="+mn-ea"/>
                  <a:cs typeface="Arial"/>
                </a:endParaRPr>
              </a:p>
            </p:txBody>
          </p:sp>
          <p:cxnSp>
            <p:nvCxnSpPr>
              <p:cNvPr id="12" name="Gerade Verbindung 11"/>
              <p:cNvCxnSpPr/>
              <p:nvPr/>
            </p:nvCxnSpPr>
            <p:spPr>
              <a:xfrm flipV="1">
                <a:off x="3391881" y="3852502"/>
                <a:ext cx="2298792" cy="17635"/>
              </a:xfrm>
              <a:prstGeom prst="line">
                <a:avLst/>
              </a:prstGeom>
              <a:noFill/>
              <a:ln w="25400" cap="flat" cmpd="sng" algn="ctr">
                <a:solidFill>
                  <a:srgbClr val="9BBB59">
                    <a:lumMod val="50000"/>
                  </a:srgbClr>
                </a:solidFill>
                <a:prstDash val="sysDash"/>
                <a:round/>
              </a:ln>
              <a:effectLst/>
            </p:spPr>
          </p:cxnSp>
        </p:grpSp>
        <p:sp>
          <p:nvSpPr>
            <p:cNvPr id="7" name="Gleichschenkliges Dreieck 6"/>
            <p:cNvSpPr/>
            <p:nvPr/>
          </p:nvSpPr>
          <p:spPr bwMode="auto">
            <a:xfrm>
              <a:off x="2699792" y="836880"/>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8" name="Gleichschenkliges Dreieck 7"/>
            <p:cNvSpPr/>
            <p:nvPr/>
          </p:nvSpPr>
          <p:spPr bwMode="auto">
            <a:xfrm rot="5400000">
              <a:off x="4967960"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9" name="Gleichschenkliges Dreieck 8"/>
            <p:cNvSpPr/>
            <p:nvPr/>
          </p:nvSpPr>
          <p:spPr bwMode="auto">
            <a:xfrm rot="16200000">
              <a:off x="431456"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0" name="Gleichschenkliges Dreieck 9"/>
            <p:cNvSpPr/>
            <p:nvPr/>
          </p:nvSpPr>
          <p:spPr bwMode="auto">
            <a:xfrm rot="10800000">
              <a:off x="2699792" y="5373383"/>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grpSp>
      <p:sp>
        <p:nvSpPr>
          <p:cNvPr id="13" name="Gleichschenkliges Dreieck 12"/>
          <p:cNvSpPr/>
          <p:nvPr/>
        </p:nvSpPr>
        <p:spPr bwMode="auto">
          <a:xfrm rot="10800000">
            <a:off x="7452320" y="1296982"/>
            <a:ext cx="720080" cy="388262"/>
          </a:xfrm>
          <a:prstGeom prst="triangle">
            <a:avLst/>
          </a:prstGeom>
          <a:solidFill>
            <a:srgbClr val="FF66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123174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Kultur</a:t>
            </a:r>
            <a:endParaRPr lang="de-DE" dirty="0"/>
          </a:p>
        </p:txBody>
      </p:sp>
      <p:sp>
        <p:nvSpPr>
          <p:cNvPr id="3" name="Inhaltsplatzhalter 2"/>
          <p:cNvSpPr>
            <a:spLocks noGrp="1"/>
          </p:cNvSpPr>
          <p:nvPr>
            <p:ph idx="1"/>
          </p:nvPr>
        </p:nvSpPr>
        <p:spPr/>
        <p:txBody>
          <a:bodyPr/>
          <a:lstStyle/>
          <a:p>
            <a:pPr lvl="1"/>
            <a:endParaRPr lang="de-DE" sz="2200" b="1" i="1" dirty="0" smtClean="0"/>
          </a:p>
          <a:p>
            <a:pPr lvl="1"/>
            <a:r>
              <a:rPr lang="de-DE" sz="2200" dirty="0" smtClean="0"/>
              <a:t>Was für eine Lehr-/Lernkultur herrscht in unserer Organisation?</a:t>
            </a:r>
          </a:p>
          <a:p>
            <a:pPr lvl="1"/>
            <a:r>
              <a:rPr lang="de-DE" sz="2200" dirty="0" smtClean="0"/>
              <a:t>Wie können wir ein breites Verständnis für die Thematik der IK-Förderung erreichen und welchen Veränderungsprozess lösen wir damit aus?</a:t>
            </a:r>
          </a:p>
          <a:p>
            <a:pPr lvl="1"/>
            <a:endParaRPr lang="de-DE" sz="2200" dirty="0"/>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89</a:t>
            </a:fld>
            <a:endParaRPr lang="en-US"/>
          </a:p>
        </p:txBody>
      </p:sp>
      <p:grpSp>
        <p:nvGrpSpPr>
          <p:cNvPr id="5" name="Gruppierung 4"/>
          <p:cNvGrpSpPr/>
          <p:nvPr/>
        </p:nvGrpSpPr>
        <p:grpSpPr>
          <a:xfrm>
            <a:off x="7092280" y="332656"/>
            <a:ext cx="1440160" cy="1296144"/>
            <a:chOff x="1187624" y="836880"/>
            <a:chExt cx="6048504" cy="6048503"/>
          </a:xfrm>
        </p:grpSpPr>
        <p:grpSp>
          <p:nvGrpSpPr>
            <p:cNvPr id="6" name="Gruppierung 5"/>
            <p:cNvGrpSpPr/>
            <p:nvPr/>
          </p:nvGrpSpPr>
          <p:grpSpPr>
            <a:xfrm>
              <a:off x="2699792" y="2348880"/>
              <a:ext cx="3024336" cy="3024336"/>
              <a:chOff x="3391881" y="2826543"/>
              <a:chExt cx="2298796" cy="2069547"/>
            </a:xfrm>
          </p:grpSpPr>
          <p:sp>
            <p:nvSpPr>
              <p:cNvPr id="11" name="Rechteck 10"/>
              <p:cNvSpPr/>
              <p:nvPr/>
            </p:nvSpPr>
            <p:spPr>
              <a:xfrm>
                <a:off x="3391885" y="2826543"/>
                <a:ext cx="2298792" cy="2069547"/>
              </a:xfrm>
              <a:prstGeom prst="rect">
                <a:avLst/>
              </a:prstGeom>
              <a:solidFill>
                <a:srgbClr val="669900">
                  <a:alpha val="29000"/>
                </a:srgb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a:ln>
                    <a:noFill/>
                  </a:ln>
                  <a:solidFill>
                    <a:sysClr val="window" lastClr="FFFFFF"/>
                  </a:solidFill>
                  <a:effectLst/>
                  <a:uLnTx/>
                  <a:uFillTx/>
                  <a:latin typeface="Arial"/>
                  <a:ea typeface="+mn-ea"/>
                  <a:cs typeface="Arial"/>
                </a:endParaRPr>
              </a:p>
            </p:txBody>
          </p:sp>
          <p:cxnSp>
            <p:nvCxnSpPr>
              <p:cNvPr id="12" name="Gerade Verbindung 11"/>
              <p:cNvCxnSpPr/>
              <p:nvPr/>
            </p:nvCxnSpPr>
            <p:spPr>
              <a:xfrm flipV="1">
                <a:off x="3391881" y="3852502"/>
                <a:ext cx="2298792" cy="17635"/>
              </a:xfrm>
              <a:prstGeom prst="line">
                <a:avLst/>
              </a:prstGeom>
              <a:noFill/>
              <a:ln w="25400" cap="flat" cmpd="sng" algn="ctr">
                <a:solidFill>
                  <a:srgbClr val="9BBB59">
                    <a:lumMod val="50000"/>
                  </a:srgbClr>
                </a:solidFill>
                <a:prstDash val="sysDash"/>
                <a:round/>
              </a:ln>
              <a:effectLst/>
            </p:spPr>
          </p:cxnSp>
        </p:grpSp>
        <p:sp>
          <p:nvSpPr>
            <p:cNvPr id="7" name="Gleichschenkliges Dreieck 6"/>
            <p:cNvSpPr/>
            <p:nvPr/>
          </p:nvSpPr>
          <p:spPr bwMode="auto">
            <a:xfrm>
              <a:off x="2699792" y="836880"/>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8" name="Gleichschenkliges Dreieck 7"/>
            <p:cNvSpPr/>
            <p:nvPr/>
          </p:nvSpPr>
          <p:spPr bwMode="auto">
            <a:xfrm rot="5400000">
              <a:off x="4967960"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9" name="Gleichschenkliges Dreieck 8"/>
            <p:cNvSpPr/>
            <p:nvPr/>
          </p:nvSpPr>
          <p:spPr bwMode="auto">
            <a:xfrm rot="16200000">
              <a:off x="431456"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0" name="Gleichschenkliges Dreieck 9"/>
            <p:cNvSpPr/>
            <p:nvPr/>
          </p:nvSpPr>
          <p:spPr bwMode="auto">
            <a:xfrm rot="10800000">
              <a:off x="2699792" y="5373383"/>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grpSp>
      <p:sp>
        <p:nvSpPr>
          <p:cNvPr id="13" name="Gleichschenkliges Dreieck 12"/>
          <p:cNvSpPr/>
          <p:nvPr/>
        </p:nvSpPr>
        <p:spPr bwMode="auto">
          <a:xfrm rot="16200000">
            <a:off x="6898149" y="786597"/>
            <a:ext cx="720080" cy="388262"/>
          </a:xfrm>
          <a:prstGeom prst="triangle">
            <a:avLst/>
          </a:prstGeom>
          <a:solidFill>
            <a:srgbClr val="FF66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29838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4" name="Foliennummernplatzhalter 3"/>
          <p:cNvSpPr>
            <a:spLocks noGrp="1"/>
          </p:cNvSpPr>
          <p:nvPr>
            <p:ph type="sldNum" sz="quarter" idx="10"/>
          </p:nvPr>
        </p:nvSpPr>
        <p:spPr/>
        <p:txBody>
          <a:bodyPr/>
          <a:lstStyle/>
          <a:p>
            <a:r>
              <a:rPr lang="en-US" smtClean="0"/>
              <a:t>Seite </a:t>
            </a:r>
            <a:fld id="{B216D3A3-04FE-8346-BFF8-270B8A56271F}" type="slidenum">
              <a:rPr lang="en-US" smtClean="0"/>
              <a:pPr/>
              <a:t>9</a:t>
            </a:fld>
            <a:endParaRPr lang="en-US"/>
          </a:p>
        </p:txBody>
      </p:sp>
      <p:pic>
        <p:nvPicPr>
          <p:cNvPr id="7" name="Bild 6" descr="Bildschirmfoto 2012-09-05 um 10.08.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527460"/>
            <a:ext cx="9144000" cy="4205796"/>
          </a:xfrm>
          <a:prstGeom prst="rect">
            <a:avLst/>
          </a:prstGeom>
          <a:effectLst>
            <a:softEdge rad="342900"/>
          </a:effectLst>
        </p:spPr>
      </p:pic>
      <p:sp>
        <p:nvSpPr>
          <p:cNvPr id="5" name="Rechteck 4"/>
          <p:cNvSpPr/>
          <p:nvPr/>
        </p:nvSpPr>
        <p:spPr bwMode="auto">
          <a:xfrm>
            <a:off x="251520" y="1340768"/>
            <a:ext cx="7920880" cy="3384376"/>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de-DE" dirty="0">
              <a:latin typeface="Arial"/>
              <a:cs typeface="Arial"/>
            </a:endParaRPr>
          </a:p>
        </p:txBody>
      </p:sp>
    </p:spTree>
    <p:extLst>
      <p:ext uri="{BB962C8B-B14F-4D97-AF65-F5344CB8AC3E}">
        <p14:creationId xmlns:p14="http://schemas.microsoft.com/office/powerpoint/2010/main" val="183179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Nachhaltigkeit</a:t>
            </a:r>
            <a:endParaRPr lang="de-DE" dirty="0"/>
          </a:p>
        </p:txBody>
      </p:sp>
      <p:sp>
        <p:nvSpPr>
          <p:cNvPr id="3" name="Inhaltsplatzhalter 2"/>
          <p:cNvSpPr>
            <a:spLocks noGrp="1"/>
          </p:cNvSpPr>
          <p:nvPr>
            <p:ph idx="1"/>
          </p:nvPr>
        </p:nvSpPr>
        <p:spPr/>
        <p:txBody>
          <a:bodyPr/>
          <a:lstStyle/>
          <a:p>
            <a:pPr lvl="1"/>
            <a:endParaRPr lang="de-DE" sz="2200" b="1" i="1" dirty="0" smtClean="0"/>
          </a:p>
          <a:p>
            <a:pPr lvl="1"/>
            <a:r>
              <a:rPr lang="de-DE" sz="2200" dirty="0" smtClean="0"/>
              <a:t>Wie können wir überprüfen, ob wir die strategischen Ziele im Bereich der IK-Förderung erreicht haben?</a:t>
            </a:r>
          </a:p>
          <a:p>
            <a:pPr lvl="1"/>
            <a:r>
              <a:rPr lang="de-DE" sz="2200" dirty="0" smtClean="0"/>
              <a:t>Wie ist die Qualität der Ergebnisse und wie können wir deren Nachhaltigkeit langfristig sichern?</a:t>
            </a:r>
          </a:p>
          <a:p>
            <a:pPr lvl="1"/>
            <a:endParaRPr lang="de-DE" sz="2200" dirty="0"/>
          </a:p>
        </p:txBody>
      </p:sp>
      <p:sp>
        <p:nvSpPr>
          <p:cNvPr id="4" name="Foliennummernplatzhalter 3"/>
          <p:cNvSpPr>
            <a:spLocks noGrp="1"/>
          </p:cNvSpPr>
          <p:nvPr>
            <p:ph type="sldNum" sz="quarter" idx="10"/>
          </p:nvPr>
        </p:nvSpPr>
        <p:spPr/>
        <p:txBody>
          <a:bodyPr/>
          <a:lstStyle/>
          <a:p>
            <a:r>
              <a:rPr lang="en-US" smtClean="0"/>
              <a:t>Seite </a:t>
            </a:r>
            <a:fld id="{0F83D5FA-8F4E-714A-98BA-A677548E3015}" type="slidenum">
              <a:rPr lang="en-US" smtClean="0"/>
              <a:pPr/>
              <a:t>90</a:t>
            </a:fld>
            <a:endParaRPr lang="en-US"/>
          </a:p>
        </p:txBody>
      </p:sp>
      <p:grpSp>
        <p:nvGrpSpPr>
          <p:cNvPr id="5" name="Gruppierung 4"/>
          <p:cNvGrpSpPr/>
          <p:nvPr/>
        </p:nvGrpSpPr>
        <p:grpSpPr>
          <a:xfrm>
            <a:off x="7092280" y="332656"/>
            <a:ext cx="1440160" cy="1296144"/>
            <a:chOff x="1187624" y="836880"/>
            <a:chExt cx="6048504" cy="6048503"/>
          </a:xfrm>
        </p:grpSpPr>
        <p:grpSp>
          <p:nvGrpSpPr>
            <p:cNvPr id="6" name="Gruppierung 5"/>
            <p:cNvGrpSpPr/>
            <p:nvPr/>
          </p:nvGrpSpPr>
          <p:grpSpPr>
            <a:xfrm>
              <a:off x="2699792" y="2348880"/>
              <a:ext cx="3024336" cy="3024336"/>
              <a:chOff x="3391881" y="2826543"/>
              <a:chExt cx="2298796" cy="2069547"/>
            </a:xfrm>
          </p:grpSpPr>
          <p:sp>
            <p:nvSpPr>
              <p:cNvPr id="11" name="Rechteck 10"/>
              <p:cNvSpPr/>
              <p:nvPr/>
            </p:nvSpPr>
            <p:spPr>
              <a:xfrm>
                <a:off x="3391885" y="2826543"/>
                <a:ext cx="2298792" cy="2069547"/>
              </a:xfrm>
              <a:prstGeom prst="rect">
                <a:avLst/>
              </a:prstGeom>
              <a:solidFill>
                <a:srgbClr val="669900">
                  <a:alpha val="29000"/>
                </a:srgb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a:ln>
                    <a:noFill/>
                  </a:ln>
                  <a:solidFill>
                    <a:sysClr val="window" lastClr="FFFFFF"/>
                  </a:solidFill>
                  <a:effectLst/>
                  <a:uLnTx/>
                  <a:uFillTx/>
                  <a:latin typeface="Arial"/>
                  <a:ea typeface="+mn-ea"/>
                  <a:cs typeface="Arial"/>
                </a:endParaRPr>
              </a:p>
            </p:txBody>
          </p:sp>
          <p:cxnSp>
            <p:nvCxnSpPr>
              <p:cNvPr id="12" name="Gerade Verbindung 11"/>
              <p:cNvCxnSpPr/>
              <p:nvPr/>
            </p:nvCxnSpPr>
            <p:spPr>
              <a:xfrm flipV="1">
                <a:off x="3391881" y="3852502"/>
                <a:ext cx="2298792" cy="17635"/>
              </a:xfrm>
              <a:prstGeom prst="line">
                <a:avLst/>
              </a:prstGeom>
              <a:noFill/>
              <a:ln w="25400" cap="flat" cmpd="sng" algn="ctr">
                <a:solidFill>
                  <a:srgbClr val="9BBB59">
                    <a:lumMod val="50000"/>
                  </a:srgbClr>
                </a:solidFill>
                <a:prstDash val="sysDash"/>
                <a:round/>
              </a:ln>
              <a:effectLst/>
            </p:spPr>
          </p:cxnSp>
        </p:grpSp>
        <p:sp>
          <p:nvSpPr>
            <p:cNvPr id="7" name="Gleichschenkliges Dreieck 6"/>
            <p:cNvSpPr/>
            <p:nvPr/>
          </p:nvSpPr>
          <p:spPr bwMode="auto">
            <a:xfrm>
              <a:off x="2699792" y="836880"/>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8" name="Gleichschenkliges Dreieck 7"/>
            <p:cNvSpPr/>
            <p:nvPr/>
          </p:nvSpPr>
          <p:spPr bwMode="auto">
            <a:xfrm rot="5400000">
              <a:off x="4967960"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9" name="Gleichschenkliges Dreieck 8"/>
            <p:cNvSpPr/>
            <p:nvPr/>
          </p:nvSpPr>
          <p:spPr bwMode="auto">
            <a:xfrm rot="16200000">
              <a:off x="431456" y="3105048"/>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0" name="Gleichschenkliges Dreieck 9"/>
            <p:cNvSpPr/>
            <p:nvPr/>
          </p:nvSpPr>
          <p:spPr bwMode="auto">
            <a:xfrm rot="10800000">
              <a:off x="2699792" y="5373383"/>
              <a:ext cx="3024336" cy="1512000"/>
            </a:xfrm>
            <a:prstGeom prst="triangle">
              <a:avLst>
                <a:gd name="adj" fmla="val 49531"/>
              </a:avLst>
            </a:prstGeom>
            <a:solidFill>
              <a:srgbClr val="669900">
                <a:alpha val="65000"/>
              </a:srgb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grpSp>
      <p:sp>
        <p:nvSpPr>
          <p:cNvPr id="13" name="Rechteck 12"/>
          <p:cNvSpPr/>
          <p:nvPr/>
        </p:nvSpPr>
        <p:spPr bwMode="auto">
          <a:xfrm>
            <a:off x="7452320" y="980728"/>
            <a:ext cx="720080" cy="360040"/>
          </a:xfrm>
          <a:prstGeom prst="rect">
            <a:avLst/>
          </a:prstGeom>
          <a:solidFill>
            <a:srgbClr val="FF66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471914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Zusammenfassung</a:t>
            </a:r>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91</a:t>
            </a:fld>
            <a:endParaRPr lang="en-US"/>
          </a:p>
        </p:txBody>
      </p:sp>
      <p:sp>
        <p:nvSpPr>
          <p:cNvPr id="7" name="Abgerundetes Rechteck 6"/>
          <p:cNvSpPr/>
          <p:nvPr/>
        </p:nvSpPr>
        <p:spPr bwMode="auto">
          <a:xfrm>
            <a:off x="683568" y="1412776"/>
            <a:ext cx="7416824" cy="4608512"/>
          </a:xfrm>
          <a:prstGeom prst="roundRect">
            <a:avLst/>
          </a:prstGeom>
          <a:solidFill>
            <a:schemeClr val="accent3">
              <a:lumMod val="85000"/>
              <a:alpha val="85000"/>
            </a:schemeClr>
          </a:solidFill>
          <a:ln w="9525" cap="flat" cmpd="sng" algn="ctr">
            <a:noFill/>
            <a:prstDash val="solid"/>
            <a:round/>
            <a:headEnd type="none" w="med" len="med"/>
            <a:tailEnd type="none" w="med" len="med"/>
          </a:ln>
          <a:effectLst>
            <a:outerShdw blurRad="50800" dist="38100" dir="2700000" sx="101000" sy="101000" algn="tl" rotWithShape="0">
              <a:srgbClr val="000000">
                <a:alpha val="43000"/>
              </a:srgbClr>
            </a:outerShdw>
          </a:effectLst>
        </p:spPr>
        <p:txBody>
          <a:bodyPr vert="horz" wrap="none" lIns="91440" tIns="45720" rIns="91440" bIns="45720" numCol="1" rtlCol="0" anchor="ctr" anchorCtr="0" compatLnSpc="1">
            <a:prstTxWarp prst="textNoShape">
              <a:avLst/>
            </a:prstTxWarp>
          </a:bodyPr>
          <a:lstStyle/>
          <a:p>
            <a:pPr>
              <a:lnSpc>
                <a:spcPct val="140000"/>
              </a:lnSpc>
            </a:pPr>
            <a:endParaRPr lang="de-DE" b="1" dirty="0">
              <a:solidFill>
                <a:schemeClr val="accent4">
                  <a:lumMod val="75000"/>
                  <a:lumOff val="25000"/>
                </a:schemeClr>
              </a:solidFill>
              <a:latin typeface="Arial"/>
              <a:cs typeface="Arial"/>
            </a:endParaRPr>
          </a:p>
          <a:p>
            <a:pPr>
              <a:lnSpc>
                <a:spcPct val="140000"/>
              </a:lnSpc>
            </a:pPr>
            <a:endParaRPr lang="de-DE" b="1" dirty="0">
              <a:solidFill>
                <a:schemeClr val="accent4">
                  <a:lumMod val="75000"/>
                  <a:lumOff val="25000"/>
                </a:schemeClr>
              </a:solidFill>
              <a:latin typeface="Arial"/>
              <a:cs typeface="Arial"/>
            </a:endParaRPr>
          </a:p>
        </p:txBody>
      </p:sp>
      <p:sp>
        <p:nvSpPr>
          <p:cNvPr id="9" name="Textfeld 8"/>
          <p:cNvSpPr txBox="1"/>
          <p:nvPr/>
        </p:nvSpPr>
        <p:spPr>
          <a:xfrm>
            <a:off x="1043608" y="1772816"/>
            <a:ext cx="6768752" cy="3785652"/>
          </a:xfrm>
          <a:prstGeom prst="rect">
            <a:avLst/>
          </a:prstGeom>
          <a:noFill/>
        </p:spPr>
        <p:txBody>
          <a:bodyPr wrap="square" rtlCol="0">
            <a:spAutoFit/>
          </a:bodyPr>
          <a:lstStyle/>
          <a:p>
            <a:r>
              <a:rPr lang="de-DE" i="1" dirty="0" smtClean="0"/>
              <a:t>„</a:t>
            </a:r>
            <a:r>
              <a:rPr lang="de-DE" i="1" dirty="0"/>
              <a:t>Standards </a:t>
            </a:r>
            <a:r>
              <a:rPr lang="de-DE" i="1" dirty="0" err="1"/>
              <a:t>remind</a:t>
            </a:r>
            <a:r>
              <a:rPr lang="de-DE" i="1" dirty="0"/>
              <a:t> </a:t>
            </a:r>
            <a:r>
              <a:rPr lang="de-DE" i="1" dirty="0" err="1"/>
              <a:t>us</a:t>
            </a:r>
            <a:r>
              <a:rPr lang="de-DE" i="1" dirty="0"/>
              <a:t> </a:t>
            </a:r>
            <a:r>
              <a:rPr lang="de-DE" i="1" dirty="0" err="1"/>
              <a:t>of</a:t>
            </a:r>
            <a:r>
              <a:rPr lang="de-DE" i="1" dirty="0"/>
              <a:t> </a:t>
            </a:r>
            <a:r>
              <a:rPr lang="de-DE" i="1" dirty="0" err="1"/>
              <a:t>our</a:t>
            </a:r>
            <a:r>
              <a:rPr lang="de-DE" i="1" dirty="0"/>
              <a:t> </a:t>
            </a:r>
            <a:r>
              <a:rPr lang="de-DE" i="1" dirty="0" err="1"/>
              <a:t>instructional</a:t>
            </a:r>
            <a:r>
              <a:rPr lang="de-DE" i="1" dirty="0"/>
              <a:t> </a:t>
            </a:r>
            <a:r>
              <a:rPr lang="de-DE" i="1" dirty="0" err="1"/>
              <a:t>goals</a:t>
            </a:r>
            <a:r>
              <a:rPr lang="de-DE" i="1" dirty="0"/>
              <a:t> </a:t>
            </a:r>
            <a:r>
              <a:rPr lang="de-DE" i="1" dirty="0" err="1"/>
              <a:t>at</a:t>
            </a:r>
            <a:r>
              <a:rPr lang="de-DE" i="1" dirty="0"/>
              <a:t> </a:t>
            </a:r>
            <a:r>
              <a:rPr lang="de-DE" i="1" dirty="0" err="1"/>
              <a:t>the</a:t>
            </a:r>
            <a:r>
              <a:rPr lang="de-DE" i="1" dirty="0"/>
              <a:t> national, </a:t>
            </a:r>
            <a:r>
              <a:rPr lang="de-DE" i="1" dirty="0" err="1"/>
              <a:t>programmatic</a:t>
            </a:r>
            <a:r>
              <a:rPr lang="de-DE" i="1" dirty="0"/>
              <a:t>, </a:t>
            </a:r>
            <a:r>
              <a:rPr lang="de-DE" i="1" dirty="0" err="1"/>
              <a:t>and</a:t>
            </a:r>
            <a:r>
              <a:rPr lang="de-DE" i="1" dirty="0"/>
              <a:t> individual </a:t>
            </a:r>
            <a:r>
              <a:rPr lang="de-DE" i="1" dirty="0" err="1"/>
              <a:t>levels</a:t>
            </a:r>
            <a:r>
              <a:rPr lang="de-DE" i="1" dirty="0"/>
              <a:t>, </a:t>
            </a:r>
            <a:r>
              <a:rPr lang="de-DE" i="1" dirty="0" err="1"/>
              <a:t>while</a:t>
            </a:r>
            <a:r>
              <a:rPr lang="de-DE" i="1" dirty="0"/>
              <a:t> </a:t>
            </a:r>
            <a:r>
              <a:rPr lang="de-DE" i="1" dirty="0" err="1"/>
              <a:t>helping</a:t>
            </a:r>
            <a:r>
              <a:rPr lang="de-DE" i="1" dirty="0"/>
              <a:t> </a:t>
            </a:r>
            <a:r>
              <a:rPr lang="de-DE" i="1" dirty="0" err="1"/>
              <a:t>us</a:t>
            </a:r>
            <a:r>
              <a:rPr lang="de-DE" i="1" dirty="0"/>
              <a:t> </a:t>
            </a:r>
            <a:r>
              <a:rPr lang="de-DE" i="1" dirty="0" err="1"/>
              <a:t>fulfill</a:t>
            </a:r>
            <a:r>
              <a:rPr lang="de-DE" i="1" dirty="0"/>
              <a:t> </a:t>
            </a:r>
            <a:r>
              <a:rPr lang="de-DE" i="1" dirty="0" err="1"/>
              <a:t>those</a:t>
            </a:r>
            <a:r>
              <a:rPr lang="de-DE" i="1" dirty="0"/>
              <a:t> </a:t>
            </a:r>
            <a:r>
              <a:rPr lang="de-DE" i="1" dirty="0" err="1"/>
              <a:t>goals</a:t>
            </a:r>
            <a:r>
              <a:rPr lang="de-DE" i="1" dirty="0"/>
              <a:t>. </a:t>
            </a:r>
            <a:r>
              <a:rPr lang="de-DE" i="1" dirty="0" err="1"/>
              <a:t>They</a:t>
            </a:r>
            <a:r>
              <a:rPr lang="de-DE" i="1" dirty="0"/>
              <a:t> </a:t>
            </a:r>
            <a:r>
              <a:rPr lang="de-DE" i="1" dirty="0" err="1"/>
              <a:t>help</a:t>
            </a:r>
            <a:r>
              <a:rPr lang="de-DE" i="1" dirty="0"/>
              <a:t> </a:t>
            </a:r>
            <a:r>
              <a:rPr lang="de-DE" i="1" dirty="0" err="1"/>
              <a:t>us</a:t>
            </a:r>
            <a:r>
              <a:rPr lang="de-DE" i="1" dirty="0"/>
              <a:t> </a:t>
            </a:r>
            <a:r>
              <a:rPr lang="de-DE" i="1" dirty="0" err="1"/>
              <a:t>orient</a:t>
            </a:r>
            <a:r>
              <a:rPr lang="de-DE" i="1" dirty="0"/>
              <a:t> </a:t>
            </a:r>
            <a:r>
              <a:rPr lang="de-DE" i="1" dirty="0" err="1"/>
              <a:t>newbies</a:t>
            </a:r>
            <a:r>
              <a:rPr lang="de-DE" i="1" dirty="0"/>
              <a:t> </a:t>
            </a:r>
            <a:r>
              <a:rPr lang="de-DE" i="1" dirty="0" err="1"/>
              <a:t>to</a:t>
            </a:r>
            <a:r>
              <a:rPr lang="de-DE" i="1" dirty="0"/>
              <a:t> </a:t>
            </a:r>
            <a:r>
              <a:rPr lang="de-DE" i="1" dirty="0" err="1"/>
              <a:t>our</a:t>
            </a:r>
            <a:r>
              <a:rPr lang="de-DE" i="1" dirty="0"/>
              <a:t> </a:t>
            </a:r>
            <a:r>
              <a:rPr lang="de-DE" i="1" dirty="0" err="1"/>
              <a:t>instructional</a:t>
            </a:r>
            <a:r>
              <a:rPr lang="de-DE" i="1" dirty="0"/>
              <a:t> </a:t>
            </a:r>
            <a:r>
              <a:rPr lang="de-DE" i="1" dirty="0" err="1"/>
              <a:t>content</a:t>
            </a:r>
            <a:r>
              <a:rPr lang="de-DE" i="1" dirty="0"/>
              <a:t>, </a:t>
            </a:r>
            <a:r>
              <a:rPr lang="de-DE" i="1" dirty="0" err="1"/>
              <a:t>formulate</a:t>
            </a:r>
            <a:r>
              <a:rPr lang="de-DE" i="1" dirty="0"/>
              <a:t> </a:t>
            </a:r>
            <a:r>
              <a:rPr lang="de-DE" i="1" dirty="0" err="1"/>
              <a:t>assessment</a:t>
            </a:r>
            <a:r>
              <a:rPr lang="de-DE" i="1" dirty="0"/>
              <a:t> </a:t>
            </a:r>
            <a:r>
              <a:rPr lang="de-DE" i="1" dirty="0" err="1"/>
              <a:t>strategies</a:t>
            </a:r>
            <a:r>
              <a:rPr lang="de-DE" i="1" dirty="0"/>
              <a:t>, </a:t>
            </a:r>
            <a:r>
              <a:rPr lang="de-DE" i="1" dirty="0" err="1"/>
              <a:t>and</a:t>
            </a:r>
            <a:r>
              <a:rPr lang="de-DE" i="1" dirty="0"/>
              <a:t> </a:t>
            </a:r>
            <a:r>
              <a:rPr lang="de-DE" i="1" dirty="0" err="1"/>
              <a:t>explain</a:t>
            </a:r>
            <a:r>
              <a:rPr lang="de-DE" i="1" dirty="0"/>
              <a:t> </a:t>
            </a:r>
            <a:r>
              <a:rPr lang="de-DE" i="1" dirty="0" err="1"/>
              <a:t>our</a:t>
            </a:r>
            <a:r>
              <a:rPr lang="de-DE" i="1" dirty="0"/>
              <a:t> </a:t>
            </a:r>
            <a:r>
              <a:rPr lang="de-DE" i="1" dirty="0" err="1"/>
              <a:t>practice</a:t>
            </a:r>
            <a:r>
              <a:rPr lang="de-DE" i="1" dirty="0"/>
              <a:t> </a:t>
            </a:r>
            <a:r>
              <a:rPr lang="de-DE" i="1" dirty="0" err="1"/>
              <a:t>to</a:t>
            </a:r>
            <a:r>
              <a:rPr lang="de-DE" i="1" dirty="0"/>
              <a:t> </a:t>
            </a:r>
            <a:r>
              <a:rPr lang="de-DE" i="1" dirty="0" err="1"/>
              <a:t>administrators</a:t>
            </a:r>
            <a:r>
              <a:rPr lang="de-DE" i="1" dirty="0"/>
              <a:t> </a:t>
            </a:r>
            <a:r>
              <a:rPr lang="de-DE" i="1" dirty="0" err="1"/>
              <a:t>and</a:t>
            </a:r>
            <a:r>
              <a:rPr lang="de-DE" i="1" dirty="0"/>
              <a:t> </a:t>
            </a:r>
            <a:r>
              <a:rPr lang="de-DE" i="1" dirty="0" err="1"/>
              <a:t>faculty</a:t>
            </a:r>
            <a:r>
              <a:rPr lang="de-DE" i="1" dirty="0"/>
              <a:t>. In </a:t>
            </a:r>
            <a:r>
              <a:rPr lang="de-DE" i="1" dirty="0" err="1"/>
              <a:t>short</a:t>
            </a:r>
            <a:r>
              <a:rPr lang="de-DE" i="1" dirty="0"/>
              <a:t>, </a:t>
            </a:r>
            <a:r>
              <a:rPr lang="de-DE" i="1" dirty="0" err="1"/>
              <a:t>they</a:t>
            </a:r>
            <a:r>
              <a:rPr lang="de-DE" i="1" dirty="0"/>
              <a:t> </a:t>
            </a:r>
            <a:r>
              <a:rPr lang="de-DE" i="1" dirty="0" err="1"/>
              <a:t>provide</a:t>
            </a:r>
            <a:r>
              <a:rPr lang="de-DE" i="1" dirty="0"/>
              <a:t> </a:t>
            </a:r>
            <a:r>
              <a:rPr lang="de-DE" i="1" dirty="0" err="1"/>
              <a:t>common</a:t>
            </a:r>
            <a:r>
              <a:rPr lang="de-DE" i="1" dirty="0"/>
              <a:t> </a:t>
            </a:r>
            <a:r>
              <a:rPr lang="de-DE" i="1" dirty="0" err="1"/>
              <a:t>language</a:t>
            </a:r>
            <a:r>
              <a:rPr lang="de-DE" i="1" dirty="0"/>
              <a:t> </a:t>
            </a:r>
            <a:r>
              <a:rPr lang="de-DE" i="1" dirty="0" err="1"/>
              <a:t>describing</a:t>
            </a:r>
            <a:r>
              <a:rPr lang="de-DE" i="1" dirty="0"/>
              <a:t> </a:t>
            </a:r>
            <a:r>
              <a:rPr lang="de-DE" i="1" dirty="0" err="1"/>
              <a:t>our</a:t>
            </a:r>
            <a:r>
              <a:rPr lang="de-DE" i="1" dirty="0"/>
              <a:t> </a:t>
            </a:r>
            <a:r>
              <a:rPr lang="de-DE" i="1" dirty="0" err="1"/>
              <a:t>teaching</a:t>
            </a:r>
            <a:r>
              <a:rPr lang="de-DE" i="1" dirty="0"/>
              <a:t> </a:t>
            </a:r>
            <a:r>
              <a:rPr lang="de-DE" i="1" dirty="0" err="1"/>
              <a:t>content</a:t>
            </a:r>
            <a:r>
              <a:rPr lang="de-DE" i="1" dirty="0"/>
              <a:t>. </a:t>
            </a:r>
            <a:r>
              <a:rPr lang="de-DE" i="1" dirty="0" err="1"/>
              <a:t>We</a:t>
            </a:r>
            <a:r>
              <a:rPr lang="de-DE" i="1" dirty="0"/>
              <a:t> </a:t>
            </a:r>
            <a:r>
              <a:rPr lang="de-DE" i="1" dirty="0" err="1"/>
              <a:t>need</a:t>
            </a:r>
            <a:r>
              <a:rPr lang="de-DE" i="1" dirty="0"/>
              <a:t> </a:t>
            </a:r>
            <a:r>
              <a:rPr lang="de-DE" i="1" dirty="0" err="1"/>
              <a:t>standards</a:t>
            </a:r>
            <a:r>
              <a:rPr lang="de-DE" i="1" dirty="0"/>
              <a:t>, </a:t>
            </a:r>
            <a:r>
              <a:rPr lang="de-DE" i="1" dirty="0" err="1"/>
              <a:t>and</a:t>
            </a:r>
            <a:r>
              <a:rPr lang="de-DE" i="1" dirty="0"/>
              <a:t> </a:t>
            </a:r>
            <a:r>
              <a:rPr lang="de-DE" i="1" dirty="0" err="1"/>
              <a:t>we</a:t>
            </a:r>
            <a:r>
              <a:rPr lang="de-DE" i="1" dirty="0"/>
              <a:t> </a:t>
            </a:r>
            <a:r>
              <a:rPr lang="de-DE" i="1" dirty="0" err="1"/>
              <a:t>need</a:t>
            </a:r>
            <a:r>
              <a:rPr lang="de-DE" i="1" dirty="0"/>
              <a:t> </a:t>
            </a:r>
            <a:r>
              <a:rPr lang="de-DE" i="1" dirty="0" err="1"/>
              <a:t>them</a:t>
            </a:r>
            <a:r>
              <a:rPr lang="de-DE" i="1" dirty="0"/>
              <a:t> </a:t>
            </a:r>
            <a:r>
              <a:rPr lang="de-DE" i="1" dirty="0" err="1"/>
              <a:t>to</a:t>
            </a:r>
            <a:r>
              <a:rPr lang="de-DE" i="1" dirty="0"/>
              <a:t> </a:t>
            </a:r>
            <a:r>
              <a:rPr lang="de-DE" i="1" dirty="0" err="1"/>
              <a:t>be</a:t>
            </a:r>
            <a:r>
              <a:rPr lang="de-DE" i="1" dirty="0"/>
              <a:t> </a:t>
            </a:r>
            <a:r>
              <a:rPr lang="de-DE" i="1" dirty="0" err="1"/>
              <a:t>good</a:t>
            </a:r>
            <a:r>
              <a:rPr lang="de-DE" i="1" dirty="0"/>
              <a:t>.“ (Hofer et al. 2013)</a:t>
            </a:r>
          </a:p>
          <a:p>
            <a:endParaRPr lang="de-DE" dirty="0"/>
          </a:p>
        </p:txBody>
      </p:sp>
    </p:spTree>
    <p:extLst>
      <p:ext uri="{BB962C8B-B14F-4D97-AF65-F5344CB8AC3E}">
        <p14:creationId xmlns:p14="http://schemas.microsoft.com/office/powerpoint/2010/main" val="333148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Fazit</a:t>
            </a:r>
            <a:endParaRPr lang="de-DE" dirty="0"/>
          </a:p>
        </p:txBody>
      </p:sp>
      <p:sp>
        <p:nvSpPr>
          <p:cNvPr id="3" name="Inhaltsplatzhalter 2"/>
          <p:cNvSpPr>
            <a:spLocks noGrp="1"/>
          </p:cNvSpPr>
          <p:nvPr>
            <p:ph idx="1"/>
          </p:nvPr>
        </p:nvSpPr>
        <p:spPr/>
        <p:txBody>
          <a:bodyPr/>
          <a:lstStyle/>
          <a:p>
            <a:pPr lvl="1"/>
            <a:r>
              <a:rPr lang="de-DE" sz="2000" dirty="0"/>
              <a:t>Lebenslanges Lernen als </a:t>
            </a:r>
            <a:r>
              <a:rPr lang="de-DE" sz="2000" dirty="0" err="1"/>
              <a:t>Policy</a:t>
            </a:r>
            <a:r>
              <a:rPr lang="de-DE" sz="2000" dirty="0"/>
              <a:t> jeder Bildungsinstitution</a:t>
            </a:r>
          </a:p>
          <a:p>
            <a:pPr lvl="1"/>
            <a:r>
              <a:rPr lang="de-DE" sz="2000" dirty="0"/>
              <a:t>Standards und Leitfaden auf nationaler und </a:t>
            </a:r>
            <a:r>
              <a:rPr lang="de-DE" sz="2000" dirty="0" err="1"/>
              <a:t>institutionaler</a:t>
            </a:r>
            <a:r>
              <a:rPr lang="de-DE" sz="2000" dirty="0"/>
              <a:t> Ebene</a:t>
            </a:r>
          </a:p>
          <a:p>
            <a:pPr lvl="1"/>
            <a:r>
              <a:rPr lang="de-DE" sz="2000" dirty="0" smtClean="0"/>
              <a:t>Verständnis </a:t>
            </a:r>
            <a:r>
              <a:rPr lang="de-DE" sz="2000" dirty="0"/>
              <a:t>bei allen beteiligten Personen entwickeln</a:t>
            </a:r>
          </a:p>
          <a:p>
            <a:pPr lvl="1"/>
            <a:r>
              <a:rPr lang="de-DE" sz="2000" dirty="0"/>
              <a:t>Entwicklung von Partnerschaften </a:t>
            </a:r>
            <a:endParaRPr lang="de-DE" sz="2000" dirty="0" smtClean="0"/>
          </a:p>
          <a:p>
            <a:pPr marL="193675" lvl="1" indent="0">
              <a:buNone/>
            </a:pPr>
            <a:endParaRPr lang="de-DE" sz="2000" dirty="0" smtClean="0"/>
          </a:p>
          <a:p>
            <a:pPr lvl="1">
              <a:buFont typeface="Wingdings" charset="0"/>
              <a:buChar char="à"/>
            </a:pPr>
            <a:r>
              <a:rPr lang="de-DE" sz="2000" dirty="0" smtClean="0"/>
              <a:t>Ein Patentrezept zur erfolgreichen strategischen Implementierung  der IK-Förderung als Konzept in (Hochschul-)Bibliotheken gibt es nicht. </a:t>
            </a:r>
          </a:p>
          <a:p>
            <a:pPr lvl="1">
              <a:buFont typeface="Wingdings" charset="0"/>
              <a:buChar char="à"/>
            </a:pPr>
            <a:r>
              <a:rPr lang="de-DE" sz="2000" dirty="0" smtClean="0"/>
              <a:t>Vieles hängt von Ihnen ab...</a:t>
            </a:r>
          </a:p>
          <a:p>
            <a:pPr marL="723900" lvl="2" indent="0">
              <a:buNone/>
            </a:pPr>
            <a:r>
              <a:rPr lang="de-DE" dirty="0" smtClean="0"/>
              <a:t>...und Ihrer Motivation...</a:t>
            </a:r>
          </a:p>
          <a:p>
            <a:pPr marL="723900" lvl="2" indent="0">
              <a:buNone/>
            </a:pPr>
            <a:r>
              <a:rPr lang="de-DE" dirty="0" smtClean="0"/>
              <a:t>...und der Motivation Ihrer Mitarbeitenden...</a:t>
            </a:r>
          </a:p>
          <a:p>
            <a:pPr marL="723900" lvl="2" indent="0">
              <a:buNone/>
            </a:pPr>
            <a:r>
              <a:rPr lang="de-DE" dirty="0" smtClean="0"/>
              <a:t>...und den zur Verfügung stehenden Ressourcen...</a:t>
            </a:r>
          </a:p>
          <a:p>
            <a:pPr marL="723900" lvl="2" indent="0">
              <a:buNone/>
            </a:pPr>
            <a:r>
              <a:rPr lang="de-DE" dirty="0" smtClean="0"/>
              <a:t>...und der Lehr-/Lernkultur in Ihrer Organisation.</a:t>
            </a:r>
          </a:p>
          <a:p>
            <a:pPr marL="723900" lvl="2" indent="0">
              <a:buNone/>
            </a:pPr>
            <a:r>
              <a:rPr lang="de-DE" dirty="0" smtClean="0"/>
              <a:t>...</a:t>
            </a:r>
          </a:p>
          <a:p>
            <a:pPr marL="193675" lvl="1" indent="0">
              <a:buNone/>
            </a:pPr>
            <a:endParaRPr lang="de-DE" sz="2000" dirty="0"/>
          </a:p>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92</a:t>
            </a:fld>
            <a:endParaRPr lang="en-US"/>
          </a:p>
        </p:txBody>
      </p:sp>
      <p:pic>
        <p:nvPicPr>
          <p:cNvPr id="5" name="Bild 4" descr="j03096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561305" y="4176000"/>
            <a:ext cx="2016225" cy="2826483"/>
          </a:xfrm>
          <a:prstGeom prst="rect">
            <a:avLst/>
          </a:prstGeom>
        </p:spPr>
      </p:pic>
    </p:spTree>
    <p:extLst>
      <p:ext uri="{BB962C8B-B14F-4D97-AF65-F5344CB8AC3E}">
        <p14:creationId xmlns:p14="http://schemas.microsoft.com/office/powerpoint/2010/main" val="307390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Programm</a:t>
            </a:r>
            <a:endParaRPr lang="de-DE" dirty="0">
              <a:solidFill>
                <a:srgbClr val="FF0000"/>
              </a:solidFill>
            </a:endParaRPr>
          </a:p>
        </p:txBody>
      </p:sp>
      <p:sp>
        <p:nvSpPr>
          <p:cNvPr id="3" name="Inhaltsplatzhalter 2"/>
          <p:cNvSpPr>
            <a:spLocks noGrp="1"/>
          </p:cNvSpPr>
          <p:nvPr>
            <p:ph idx="1"/>
          </p:nvPr>
        </p:nvSpPr>
        <p:spPr>
          <a:xfrm>
            <a:off x="457200" y="1124744"/>
            <a:ext cx="7715200" cy="5184576"/>
          </a:xfrm>
        </p:spPr>
        <p:txBody>
          <a:bodyPr/>
          <a:lstStyle/>
          <a:p>
            <a:r>
              <a:rPr lang="de-DE" sz="1200" dirty="0" smtClean="0"/>
              <a:t>9.00-10.30		</a:t>
            </a:r>
            <a:r>
              <a:rPr lang="de-DE" sz="1200" b="1" dirty="0" smtClean="0"/>
              <a:t>Warum sind Schlüsselkompetenzen wichtig? </a:t>
            </a:r>
            <a:br>
              <a:rPr lang="de-DE" sz="1200" b="1" dirty="0" smtClean="0"/>
            </a:br>
            <a:r>
              <a:rPr lang="de-DE" sz="1200" b="1" dirty="0" smtClean="0"/>
              <a:t>		Wie grenzt sich Informationskompetenz von anderen Kompetenzen ab?</a:t>
            </a:r>
          </a:p>
          <a:p>
            <a:r>
              <a:rPr lang="de-DE" sz="1200" b="1" dirty="0"/>
              <a:t>	</a:t>
            </a:r>
          </a:p>
          <a:p>
            <a:r>
              <a:rPr lang="de-DE" sz="1200" dirty="0" smtClean="0">
                <a:solidFill>
                  <a:srgbClr val="669900"/>
                </a:solidFill>
              </a:rPr>
              <a:t>10.30-10.45		Pause</a:t>
            </a:r>
          </a:p>
          <a:p>
            <a:endParaRPr lang="de-DE" sz="1200" dirty="0">
              <a:solidFill>
                <a:srgbClr val="669900"/>
              </a:solidFill>
            </a:endParaRPr>
          </a:p>
          <a:p>
            <a:r>
              <a:rPr lang="de-DE" sz="1200" b="1" dirty="0" smtClean="0"/>
              <a:t>	</a:t>
            </a:r>
            <a:r>
              <a:rPr lang="de-DE" sz="1200" dirty="0" smtClean="0"/>
              <a:t>10.45-12.30</a:t>
            </a:r>
            <a:r>
              <a:rPr lang="de-DE" sz="1200" b="1" dirty="0" smtClean="0"/>
              <a:t>		Wie hat sich die Informationskompetenz-Förderung entwickelt?</a:t>
            </a:r>
          </a:p>
          <a:p>
            <a:r>
              <a:rPr lang="de-DE" sz="1200" b="1" dirty="0"/>
              <a:t>	</a:t>
            </a:r>
            <a:r>
              <a:rPr lang="de-DE" sz="1200" b="1" dirty="0" smtClean="0"/>
              <a:t>		Wozu brauchen wir Modelle und Standards der Informationskompetenz?</a:t>
            </a:r>
            <a:endParaRPr lang="de-DE" sz="1200" i="1" dirty="0">
              <a:solidFill>
                <a:srgbClr val="669900"/>
              </a:solidFill>
            </a:endParaRPr>
          </a:p>
          <a:p>
            <a:endParaRPr lang="de-DE" sz="1200" dirty="0"/>
          </a:p>
          <a:p>
            <a:r>
              <a:rPr lang="de-DE" sz="1200" b="1" dirty="0" smtClean="0">
                <a:solidFill>
                  <a:srgbClr val="669900"/>
                </a:solidFill>
              </a:rPr>
              <a:t>12.30-13.30</a:t>
            </a:r>
            <a:r>
              <a:rPr lang="de-DE" sz="1200" b="1" dirty="0">
                <a:solidFill>
                  <a:srgbClr val="669900"/>
                </a:solidFill>
              </a:rPr>
              <a:t>	</a:t>
            </a:r>
            <a:r>
              <a:rPr lang="de-DE" sz="1200" b="1" dirty="0" smtClean="0">
                <a:solidFill>
                  <a:srgbClr val="669900"/>
                </a:solidFill>
              </a:rPr>
              <a:t>	Mittagessen</a:t>
            </a:r>
          </a:p>
          <a:p>
            <a:endParaRPr lang="de-DE" sz="1200" b="1" i="1" dirty="0"/>
          </a:p>
          <a:p>
            <a:r>
              <a:rPr lang="de-DE" sz="1200" dirty="0" smtClean="0"/>
              <a:t>13.30-14.15</a:t>
            </a:r>
            <a:r>
              <a:rPr lang="de-DE" sz="1200" dirty="0"/>
              <a:t>	</a:t>
            </a:r>
            <a:r>
              <a:rPr lang="de-DE" sz="1200" dirty="0" smtClean="0"/>
              <a:t>	</a:t>
            </a:r>
            <a:r>
              <a:rPr lang="de-DE" sz="1200" b="1" dirty="0" smtClean="0"/>
              <a:t>Überblick Modelle und Standards der Informationskompetenz</a:t>
            </a:r>
            <a:endParaRPr lang="de-DE" sz="1200" dirty="0" smtClean="0"/>
          </a:p>
          <a:p>
            <a:endParaRPr lang="de-DE" sz="1200" dirty="0" smtClean="0"/>
          </a:p>
          <a:p>
            <a:endParaRPr lang="de-DE" sz="1200" dirty="0" smtClean="0"/>
          </a:p>
          <a:p>
            <a:r>
              <a:rPr lang="de-DE" sz="1200" dirty="0" smtClean="0"/>
              <a:t>14.15-15.00	</a:t>
            </a:r>
            <a:r>
              <a:rPr lang="de-DE" sz="1200" dirty="0"/>
              <a:t>	</a:t>
            </a:r>
            <a:r>
              <a:rPr lang="de-DE" sz="1200" b="1" dirty="0" smtClean="0"/>
              <a:t>Gruppenarbeiten zu den Standards</a:t>
            </a:r>
          </a:p>
          <a:p>
            <a:endParaRPr lang="de-DE" sz="1200" i="1" dirty="0" smtClean="0">
              <a:solidFill>
                <a:srgbClr val="669900"/>
              </a:solidFill>
            </a:endParaRPr>
          </a:p>
          <a:p>
            <a:r>
              <a:rPr lang="de-DE" sz="1200" dirty="0" smtClean="0">
                <a:solidFill>
                  <a:srgbClr val="669900"/>
                </a:solidFill>
              </a:rPr>
              <a:t>15.00-15.15</a:t>
            </a:r>
            <a:r>
              <a:rPr lang="de-DE" sz="1200" dirty="0">
                <a:solidFill>
                  <a:srgbClr val="669900"/>
                </a:solidFill>
              </a:rPr>
              <a:t>	</a:t>
            </a:r>
            <a:r>
              <a:rPr lang="de-DE" sz="1200" dirty="0" smtClean="0">
                <a:solidFill>
                  <a:srgbClr val="669900"/>
                </a:solidFill>
              </a:rPr>
              <a:t>	Pause</a:t>
            </a:r>
            <a:endParaRPr lang="de-DE" sz="1200" dirty="0">
              <a:solidFill>
                <a:srgbClr val="669900"/>
              </a:solidFill>
            </a:endParaRPr>
          </a:p>
          <a:p>
            <a:endParaRPr lang="de-DE" sz="1200" b="1" i="1" dirty="0" smtClean="0"/>
          </a:p>
          <a:p>
            <a:r>
              <a:rPr lang="de-DE" sz="1200" dirty="0" smtClean="0"/>
              <a:t>15.15-16.00</a:t>
            </a:r>
            <a:r>
              <a:rPr lang="de-DE" sz="1200" b="1" dirty="0" smtClean="0"/>
              <a:t>		Lösungsansätze und Umsetzungsmöglichkeiten identifizieren</a:t>
            </a:r>
          </a:p>
          <a:p>
            <a:r>
              <a:rPr lang="de-DE" sz="1200" b="1" dirty="0" smtClean="0"/>
              <a:t>			</a:t>
            </a:r>
          </a:p>
          <a:p>
            <a:endParaRPr lang="de-DE" sz="1200" dirty="0" smtClean="0"/>
          </a:p>
          <a:p>
            <a:r>
              <a:rPr lang="de-DE" sz="1200" dirty="0" smtClean="0"/>
              <a:t>16.00-16.45	</a:t>
            </a:r>
            <a:r>
              <a:rPr lang="de-DE" sz="1200" dirty="0"/>
              <a:t>	</a:t>
            </a:r>
            <a:r>
              <a:rPr lang="de-DE" sz="1200" b="1" dirty="0" smtClean="0"/>
              <a:t>Ausblick, Abschluss und Evaluation</a:t>
            </a:r>
            <a:r>
              <a:rPr lang="de-DE" sz="1200" b="1" i="1" dirty="0" smtClean="0"/>
              <a:t>	</a:t>
            </a:r>
            <a:endParaRPr lang="de-DE" sz="1200" dirty="0" smtClean="0"/>
          </a:p>
          <a:p>
            <a:endParaRPr lang="de-DE" sz="1200" i="1" dirty="0" smtClean="0">
              <a:solidFill>
                <a:srgbClr val="669900"/>
              </a:solidFill>
            </a:endParaRPr>
          </a:p>
          <a:p>
            <a:endParaRPr lang="de-DE" sz="1200" i="1" dirty="0" smtClean="0">
              <a:solidFill>
                <a:srgbClr val="669900"/>
              </a:solidFill>
            </a:endParaRPr>
          </a:p>
          <a:p>
            <a:endParaRPr lang="de-DE" sz="1200" dirty="0" smtClean="0"/>
          </a:p>
          <a:p>
            <a:endParaRPr lang="de-DE" sz="1200" i="1" dirty="0" smtClean="0">
              <a:solidFill>
                <a:srgbClr val="669900"/>
              </a:solidFill>
            </a:endParaRPr>
          </a:p>
          <a:p>
            <a:endParaRPr lang="de-DE" sz="1200" dirty="0" smtClean="0"/>
          </a:p>
          <a:p>
            <a:endParaRPr lang="de-DE" sz="1200" b="1" i="1" dirty="0" smtClean="0"/>
          </a:p>
          <a:p>
            <a:r>
              <a:rPr lang="de-DE" sz="1200" dirty="0" smtClean="0"/>
              <a:t>			</a:t>
            </a:r>
          </a:p>
          <a:p>
            <a:r>
              <a:rPr lang="de-DE" sz="1200" dirty="0" smtClean="0"/>
              <a:t>		</a:t>
            </a:r>
            <a:endParaRPr lang="de-DE" sz="1200"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93</a:t>
            </a:fld>
            <a:endParaRPr lang="en-US"/>
          </a:p>
        </p:txBody>
      </p:sp>
      <p:sp>
        <p:nvSpPr>
          <p:cNvPr id="10" name="Rechteck 9"/>
          <p:cNvSpPr/>
          <p:nvPr/>
        </p:nvSpPr>
        <p:spPr bwMode="auto">
          <a:xfrm>
            <a:off x="467544" y="5360557"/>
            <a:ext cx="8001000" cy="546389"/>
          </a:xfrm>
          <a:prstGeom prst="rect">
            <a:avLst/>
          </a:prstGeom>
          <a:solidFill>
            <a:srgbClr val="669900">
              <a:alpha val="3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184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Up</a:t>
            </a:r>
            <a:r>
              <a:rPr lang="de-DE" dirty="0" smtClean="0"/>
              <a:t>- und Download von Lehrmaterialien auf </a:t>
            </a:r>
            <a:r>
              <a:rPr lang="de-DE" dirty="0" err="1" smtClean="0"/>
              <a:t>informationskompetenz.ch</a:t>
            </a:r>
            <a:endParaRPr lang="de-DE" dirty="0"/>
          </a:p>
        </p:txBody>
      </p:sp>
      <p:sp>
        <p:nvSpPr>
          <p:cNvPr id="3" name="Inhaltsplatzhalter 2"/>
          <p:cNvSpPr>
            <a:spLocks noGrp="1"/>
          </p:cNvSpPr>
          <p:nvPr>
            <p:ph idx="1"/>
          </p:nvPr>
        </p:nvSpPr>
        <p:spPr/>
        <p:txBody>
          <a:bodyPr/>
          <a:lstStyle/>
          <a:p>
            <a:pPr marL="285750" indent="-285750">
              <a:buClr>
                <a:srgbClr val="669900"/>
              </a:buClr>
              <a:buFont typeface="Wingdings" charset="2"/>
              <a:buChar char="§"/>
            </a:pPr>
            <a:r>
              <a:rPr lang="de-DE" dirty="0" smtClean="0"/>
              <a:t>strukturierte </a:t>
            </a:r>
            <a:r>
              <a:rPr lang="de-DE" dirty="0"/>
              <a:t>Sammlung von Materialien zu </a:t>
            </a:r>
            <a:r>
              <a:rPr lang="de-DE" dirty="0" smtClean="0"/>
              <a:t>IK</a:t>
            </a:r>
            <a:endParaRPr lang="de-DE" dirty="0"/>
          </a:p>
          <a:p>
            <a:pPr marL="285750" indent="-285750">
              <a:buClr>
                <a:srgbClr val="669900"/>
              </a:buClr>
              <a:buFont typeface="Wingdings" charset="2"/>
              <a:buChar char="§"/>
            </a:pPr>
            <a:r>
              <a:rPr lang="de-DE" dirty="0" smtClean="0"/>
              <a:t>nicht kommerzieller </a:t>
            </a:r>
            <a:r>
              <a:rPr lang="de-DE" dirty="0"/>
              <a:t>Zugang zum Inhalt des </a:t>
            </a:r>
            <a:r>
              <a:rPr lang="de-DE" dirty="0" smtClean="0"/>
              <a:t>Repository</a:t>
            </a:r>
            <a:endParaRPr lang="de-DE" dirty="0"/>
          </a:p>
          <a:p>
            <a:pPr marL="285750" indent="-285750">
              <a:buClr>
                <a:srgbClr val="669900"/>
              </a:buClr>
              <a:buFont typeface="Wingdings" charset="2"/>
              <a:buChar char="§"/>
            </a:pPr>
            <a:r>
              <a:rPr lang="de-DE" dirty="0" smtClean="0"/>
              <a:t>didaktisches „Zentrum“ </a:t>
            </a:r>
            <a:r>
              <a:rPr lang="de-DE" dirty="0"/>
              <a:t>für die Lehre bezüglich </a:t>
            </a:r>
            <a:r>
              <a:rPr lang="de-DE" dirty="0" smtClean="0"/>
              <a:t>IK</a:t>
            </a:r>
            <a:endParaRPr lang="de-DE" dirty="0"/>
          </a:p>
          <a:p>
            <a:pPr marL="285750" indent="-285750">
              <a:buClr>
                <a:srgbClr val="669900"/>
              </a:buClr>
              <a:buFont typeface="Wingdings" charset="2"/>
              <a:buChar char="§"/>
            </a:pPr>
            <a:r>
              <a:rPr lang="de-DE" dirty="0" smtClean="0"/>
              <a:t>Toolbox </a:t>
            </a:r>
            <a:r>
              <a:rPr lang="de-DE" dirty="0"/>
              <a:t>zur Erstellung von E-Learning </a:t>
            </a:r>
            <a:r>
              <a:rPr lang="de-DE" dirty="0" smtClean="0"/>
              <a:t>Inhalten (ab ?)</a:t>
            </a:r>
            <a:endParaRPr lang="de-DE" dirty="0"/>
          </a:p>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94</a:t>
            </a:fld>
            <a:endParaRPr lang="en-US"/>
          </a:p>
        </p:txBody>
      </p:sp>
      <p:pic>
        <p:nvPicPr>
          <p:cNvPr id="5" name="Bild 4" descr="Bildschirmfoto 2011-08-19 um 18.20.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996952"/>
            <a:ext cx="7344618" cy="3827652"/>
          </a:xfrm>
          <a:prstGeom prst="rect">
            <a:avLst/>
          </a:prstGeom>
        </p:spPr>
      </p:pic>
    </p:spTree>
    <p:extLst>
      <p:ext uri="{BB962C8B-B14F-4D97-AF65-F5344CB8AC3E}">
        <p14:creationId xmlns:p14="http://schemas.microsoft.com/office/powerpoint/2010/main" val="185219820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Weitere wichtige Ressourcen: </a:t>
            </a:r>
            <a:br>
              <a:rPr lang="de-DE" dirty="0" smtClean="0"/>
            </a:br>
            <a:r>
              <a:rPr lang="de-DE" dirty="0" smtClean="0"/>
              <a:t>gute Linksammlungen / Materialien für Kurse und Unterricht </a:t>
            </a:r>
            <a:endParaRPr lang="de-DE" dirty="0"/>
          </a:p>
        </p:txBody>
      </p:sp>
      <p:sp>
        <p:nvSpPr>
          <p:cNvPr id="3" name="Inhaltsplatzhalter 2"/>
          <p:cNvSpPr>
            <a:spLocks noGrp="1"/>
          </p:cNvSpPr>
          <p:nvPr>
            <p:ph idx="1"/>
          </p:nvPr>
        </p:nvSpPr>
        <p:spPr/>
        <p:txBody>
          <a:bodyPr/>
          <a:lstStyle/>
          <a:p>
            <a:endParaRPr lang="de-DE" dirty="0" smtClean="0"/>
          </a:p>
          <a:p>
            <a:endParaRPr lang="de-DE" dirty="0"/>
          </a:p>
          <a:p>
            <a:endParaRPr lang="de-DE" dirty="0" smtClean="0"/>
          </a:p>
          <a:p>
            <a:endParaRPr lang="de-DE" dirty="0"/>
          </a:p>
          <a:p>
            <a:endParaRPr lang="de-DE" dirty="0" smtClean="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95</a:t>
            </a:fld>
            <a:endParaRPr lang="en-US"/>
          </a:p>
        </p:txBody>
      </p:sp>
      <p:pic>
        <p:nvPicPr>
          <p:cNvPr id="5" name="Bild 4" descr="Bildschirmfoto 2011-08-19 um 16.45.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412776"/>
            <a:ext cx="3456384" cy="1402118"/>
          </a:xfrm>
          <a:prstGeom prst="rect">
            <a:avLst/>
          </a:prstGeom>
        </p:spPr>
      </p:pic>
      <p:pic>
        <p:nvPicPr>
          <p:cNvPr id="6" name="Bild 5" descr="Bildschirmfoto 2011-08-19 um 16.46.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140" y="2564904"/>
            <a:ext cx="5292080" cy="743818"/>
          </a:xfrm>
          <a:prstGeom prst="rect">
            <a:avLst/>
          </a:prstGeom>
        </p:spPr>
      </p:pic>
      <p:pic>
        <p:nvPicPr>
          <p:cNvPr id="7" name="Bild 6" descr="Bildschirmfoto 2011-08-19 um 16.47.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3429000"/>
            <a:ext cx="4292600" cy="736600"/>
          </a:xfrm>
          <a:prstGeom prst="rect">
            <a:avLst/>
          </a:prstGeom>
        </p:spPr>
      </p:pic>
      <p:pic>
        <p:nvPicPr>
          <p:cNvPr id="8" name="Bild 7" descr="Bildschirmfoto 2011-08-19 um 16.48.5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9792" y="4211393"/>
            <a:ext cx="6444208" cy="873791"/>
          </a:xfrm>
          <a:prstGeom prst="rect">
            <a:avLst/>
          </a:prstGeom>
        </p:spPr>
      </p:pic>
      <p:pic>
        <p:nvPicPr>
          <p:cNvPr id="9" name="Bild 8" descr="Bildschirmfoto 2011-08-19 um 16.52.3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132" y="5295900"/>
            <a:ext cx="6007100" cy="711200"/>
          </a:xfrm>
          <a:prstGeom prst="rect">
            <a:avLst/>
          </a:prstGeom>
        </p:spPr>
      </p:pic>
      <p:pic>
        <p:nvPicPr>
          <p:cNvPr id="10" name="Bild 9" descr="Bildschirmfoto 2011-08-19 um 16.59.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8804" y="5843984"/>
            <a:ext cx="2679700" cy="1041400"/>
          </a:xfrm>
          <a:prstGeom prst="rect">
            <a:avLst/>
          </a:prstGeom>
        </p:spPr>
      </p:pic>
    </p:spTree>
    <p:extLst>
      <p:ext uri="{BB962C8B-B14F-4D97-AF65-F5344CB8AC3E}">
        <p14:creationId xmlns:p14="http://schemas.microsoft.com/office/powerpoint/2010/main" val="12359442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Ausgewählte Beispiele guter Webseiten</a:t>
            </a:r>
            <a:endParaRPr lang="de-DE" dirty="0"/>
          </a:p>
        </p:txBody>
      </p:sp>
      <p:sp>
        <p:nvSpPr>
          <p:cNvPr id="3" name="Inhaltsplatzhalter 2"/>
          <p:cNvSpPr>
            <a:spLocks noGrp="1"/>
          </p:cNvSpPr>
          <p:nvPr>
            <p:ph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96</a:t>
            </a:fld>
            <a:endParaRPr lang="en-US"/>
          </a:p>
        </p:txBody>
      </p:sp>
      <p:pic>
        <p:nvPicPr>
          <p:cNvPr id="6" name="Bild 5" descr="Bildschirmfoto 2011-08-19 um 17.03.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3861048"/>
            <a:ext cx="6248400" cy="1231900"/>
          </a:xfrm>
          <a:prstGeom prst="rect">
            <a:avLst/>
          </a:prstGeom>
        </p:spPr>
      </p:pic>
      <p:pic>
        <p:nvPicPr>
          <p:cNvPr id="8" name="Bild 7" descr="Bildschirmfoto 2011-08-19 um 17.04.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2996952"/>
            <a:ext cx="3136900" cy="1016000"/>
          </a:xfrm>
          <a:prstGeom prst="rect">
            <a:avLst/>
          </a:prstGeom>
        </p:spPr>
      </p:pic>
      <p:pic>
        <p:nvPicPr>
          <p:cNvPr id="9" name="Bild 8" descr="Bildschirmfoto 2011-08-19 um 17.11.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60" y="1900436"/>
            <a:ext cx="5778500" cy="952500"/>
          </a:xfrm>
          <a:prstGeom prst="rect">
            <a:avLst/>
          </a:prstGeom>
        </p:spPr>
      </p:pic>
    </p:spTree>
    <p:extLst>
      <p:ext uri="{BB962C8B-B14F-4D97-AF65-F5344CB8AC3E}">
        <p14:creationId xmlns:p14="http://schemas.microsoft.com/office/powerpoint/2010/main" val="38166115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Informationskompetenz und </a:t>
            </a:r>
            <a:r>
              <a:rPr lang="de-DE" dirty="0" err="1" smtClean="0"/>
              <a:t>e</a:t>
            </a:r>
            <a:r>
              <a:rPr lang="de-DE" dirty="0" smtClean="0"/>
              <a:t>-Learning: </a:t>
            </a:r>
            <a:r>
              <a:rPr lang="de-DE" dirty="0" err="1" smtClean="0"/>
              <a:t>Tutorials</a:t>
            </a:r>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97</a:t>
            </a:fld>
            <a:endParaRPr lang="en-US"/>
          </a:p>
        </p:txBody>
      </p:sp>
      <p:pic>
        <p:nvPicPr>
          <p:cNvPr id="6" name="Bild 5" descr="Bildschirmfoto 2011-08-19 um 17.01.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2996952"/>
            <a:ext cx="4775200" cy="736600"/>
          </a:xfrm>
          <a:prstGeom prst="rect">
            <a:avLst/>
          </a:prstGeom>
        </p:spPr>
      </p:pic>
      <p:pic>
        <p:nvPicPr>
          <p:cNvPr id="7" name="Bild 6"/>
          <p:cNvPicPr>
            <a:picLocks noChangeAspect="1"/>
          </p:cNvPicPr>
          <p:nvPr/>
        </p:nvPicPr>
        <p:blipFill>
          <a:blip r:embed="rId3"/>
          <a:stretch>
            <a:fillRect/>
          </a:stretch>
        </p:blipFill>
        <p:spPr>
          <a:xfrm>
            <a:off x="-36512" y="1448106"/>
            <a:ext cx="9144000" cy="612742"/>
          </a:xfrm>
          <a:prstGeom prst="rect">
            <a:avLst/>
          </a:prstGeom>
        </p:spPr>
      </p:pic>
      <p:pic>
        <p:nvPicPr>
          <p:cNvPr id="10" name="Bild 9"/>
          <p:cNvPicPr>
            <a:picLocks noChangeAspect="1"/>
          </p:cNvPicPr>
          <p:nvPr/>
        </p:nvPicPr>
        <p:blipFill>
          <a:blip r:embed="rId4"/>
          <a:stretch>
            <a:fillRect/>
          </a:stretch>
        </p:blipFill>
        <p:spPr>
          <a:xfrm>
            <a:off x="6300192" y="2420888"/>
            <a:ext cx="1728192" cy="1630370"/>
          </a:xfrm>
          <a:prstGeom prst="rect">
            <a:avLst/>
          </a:prstGeom>
        </p:spPr>
      </p:pic>
      <p:pic>
        <p:nvPicPr>
          <p:cNvPr id="12" name="Bild 11" descr="Bildschirmfoto 2011-08-19 um 17.15.5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888" y="4581128"/>
            <a:ext cx="5616624" cy="432772"/>
          </a:xfrm>
          <a:prstGeom prst="rect">
            <a:avLst/>
          </a:prstGeom>
        </p:spPr>
      </p:pic>
      <p:pic>
        <p:nvPicPr>
          <p:cNvPr id="14" name="Bild 13" descr="Bildschirmfoto 2011-08-19 um 17.19.1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12" y="5301208"/>
            <a:ext cx="9144000" cy="939452"/>
          </a:xfrm>
          <a:prstGeom prst="rect">
            <a:avLst/>
          </a:prstGeom>
        </p:spPr>
      </p:pic>
      <p:pic>
        <p:nvPicPr>
          <p:cNvPr id="15" name="Bild 14"/>
          <p:cNvPicPr>
            <a:picLocks noChangeAspect="1"/>
          </p:cNvPicPr>
          <p:nvPr/>
        </p:nvPicPr>
        <p:blipFill>
          <a:blip r:embed="rId7"/>
          <a:stretch>
            <a:fillRect/>
          </a:stretch>
        </p:blipFill>
        <p:spPr>
          <a:xfrm>
            <a:off x="3635896" y="5293320"/>
            <a:ext cx="2286000" cy="1016000"/>
          </a:xfrm>
          <a:prstGeom prst="rect">
            <a:avLst/>
          </a:prstGeom>
        </p:spPr>
      </p:pic>
    </p:spTree>
    <p:extLst>
      <p:ext uri="{BB962C8B-B14F-4D97-AF65-F5344CB8AC3E}">
        <p14:creationId xmlns:p14="http://schemas.microsoft.com/office/powerpoint/2010/main" val="325713578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Aktuelle Diskussionen rund um Informationskompetenz mitverfolgen</a:t>
            </a:r>
            <a:endParaRPr lang="de-DE" dirty="0"/>
          </a:p>
        </p:txBody>
      </p:sp>
      <p:sp>
        <p:nvSpPr>
          <p:cNvPr id="3" name="Inhaltsplatzhalter 2"/>
          <p:cNvSpPr>
            <a:spLocks noGrp="1"/>
          </p:cNvSpPr>
          <p:nvPr>
            <p:ph idx="1"/>
          </p:nvPr>
        </p:nvSpPr>
        <p:spPr/>
        <p:txBody>
          <a:bodyPr/>
          <a:lstStyle/>
          <a:p>
            <a:endParaRPr lang="de-DE" dirty="0"/>
          </a:p>
          <a:p>
            <a:endParaRPr lang="de-DE" dirty="0"/>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98</a:t>
            </a:fld>
            <a:endParaRPr lang="en-US"/>
          </a:p>
        </p:txBody>
      </p:sp>
      <p:pic>
        <p:nvPicPr>
          <p:cNvPr id="8" name="Bild 7" descr="Bildschirmfoto 2011-08-19 um 17.20.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916832"/>
            <a:ext cx="4732412" cy="870329"/>
          </a:xfrm>
          <a:prstGeom prst="rect">
            <a:avLst/>
          </a:prstGeom>
        </p:spPr>
      </p:pic>
      <p:pic>
        <p:nvPicPr>
          <p:cNvPr id="10" name="Bild 9"/>
          <p:cNvPicPr>
            <a:picLocks noChangeAspect="1"/>
          </p:cNvPicPr>
          <p:nvPr/>
        </p:nvPicPr>
        <p:blipFill>
          <a:blip r:embed="rId3"/>
          <a:stretch>
            <a:fillRect/>
          </a:stretch>
        </p:blipFill>
        <p:spPr>
          <a:xfrm>
            <a:off x="6516216" y="1700808"/>
            <a:ext cx="1905000" cy="876300"/>
          </a:xfrm>
          <a:prstGeom prst="rect">
            <a:avLst/>
          </a:prstGeom>
        </p:spPr>
      </p:pic>
      <p:pic>
        <p:nvPicPr>
          <p:cNvPr id="11" name="Bild 10" descr="Bildschirmfoto 2011-08-19 um 17.22.4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448" y="3393741"/>
            <a:ext cx="4499992" cy="467307"/>
          </a:xfrm>
          <a:prstGeom prst="rect">
            <a:avLst/>
          </a:prstGeom>
        </p:spPr>
      </p:pic>
      <p:pic>
        <p:nvPicPr>
          <p:cNvPr id="12" name="Bild 11" descr="Bildschirmfoto 2011-08-19 um 17.23.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4005064"/>
            <a:ext cx="3568700" cy="482600"/>
          </a:xfrm>
          <a:prstGeom prst="rect">
            <a:avLst/>
          </a:prstGeom>
        </p:spPr>
      </p:pic>
    </p:spTree>
    <p:extLst>
      <p:ext uri="{BB962C8B-B14F-4D97-AF65-F5344CB8AC3E}">
        <p14:creationId xmlns:p14="http://schemas.microsoft.com/office/powerpoint/2010/main" val="27602548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Wohin geht die Reise?</a:t>
            </a:r>
            <a:endParaRPr lang="de-DE" dirty="0"/>
          </a:p>
        </p:txBody>
      </p:sp>
      <p:sp>
        <p:nvSpPr>
          <p:cNvPr id="3" name="Inhaltsplatzhalter 2"/>
          <p:cNvSpPr>
            <a:spLocks noGrp="1"/>
          </p:cNvSpPr>
          <p:nvPr>
            <p:ph idx="1"/>
          </p:nvPr>
        </p:nvSpPr>
        <p:spPr/>
        <p:txBody>
          <a:bodyPr/>
          <a:lstStyle/>
          <a:p>
            <a:endParaRPr lang="de-DE"/>
          </a:p>
        </p:txBody>
      </p:sp>
      <p:sp>
        <p:nvSpPr>
          <p:cNvPr id="4" name="Foliennummernplatzhalter 3"/>
          <p:cNvSpPr>
            <a:spLocks noGrp="1"/>
          </p:cNvSpPr>
          <p:nvPr>
            <p:ph type="sldNum" sz="quarter" idx="10"/>
          </p:nvPr>
        </p:nvSpPr>
        <p:spPr/>
        <p:txBody>
          <a:bodyPr/>
          <a:lstStyle/>
          <a:p>
            <a:r>
              <a:rPr lang="en-US" smtClean="0"/>
              <a:t>Seite </a:t>
            </a:r>
            <a:fld id="{A9247794-4C09-453B-80BD-10473DFACE77}" type="slidenum">
              <a:rPr lang="en-US" smtClean="0"/>
              <a:pPr/>
              <a:t>99</a:t>
            </a:fld>
            <a:endParaRPr lang="en-US"/>
          </a:p>
        </p:txBody>
      </p:sp>
      <p:pic>
        <p:nvPicPr>
          <p:cNvPr id="5" name="Bild 4" descr="WEGWEISER_Horst-Schröder_pixelio.de.jpg"/>
          <p:cNvPicPr>
            <a:picLocks noChangeAspect="1"/>
          </p:cNvPicPr>
          <p:nvPr/>
        </p:nvPicPr>
        <p:blipFill>
          <a:blip r:embed="rId2"/>
          <a:stretch>
            <a:fillRect/>
          </a:stretch>
        </p:blipFill>
        <p:spPr>
          <a:xfrm>
            <a:off x="2555776" y="2060848"/>
            <a:ext cx="4029075" cy="3581400"/>
          </a:xfrm>
          <a:prstGeom prst="rect">
            <a:avLst/>
          </a:prstGeom>
        </p:spPr>
      </p:pic>
    </p:spTree>
    <p:extLst>
      <p:ext uri="{BB962C8B-B14F-4D97-AF65-F5344CB8AC3E}">
        <p14:creationId xmlns:p14="http://schemas.microsoft.com/office/powerpoint/2010/main" val="3361048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vorlage_sii_deutsch">
  <a:themeElements>
    <a:clrScheme name="vorlage_sii_deuts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orlage_sii_deutsch">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6666"/>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666666"/>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orlage_sii_deuts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orlage_sii_deuts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orlage_sii_deuts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orlage_sii_deuts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orlage_sii_deuts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orlage_sii_deuts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orlage_sii_deuts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vorlage_sii_deutsch</Template>
  <TotalTime>0</TotalTime>
  <Words>4445</Words>
  <Application>Microsoft Office PowerPoint</Application>
  <PresentationFormat>Bildschirmpräsentation (4:3)</PresentationFormat>
  <Paragraphs>1013</Paragraphs>
  <Slides>109</Slides>
  <Notes>53</Notes>
  <HiddenSlides>0</HiddenSlides>
  <MMClips>0</MMClips>
  <ScaleCrop>false</ScaleCrop>
  <HeadingPairs>
    <vt:vector size="4" baseType="variant">
      <vt:variant>
        <vt:lpstr>Design</vt:lpstr>
      </vt:variant>
      <vt:variant>
        <vt:i4>1</vt:i4>
      </vt:variant>
      <vt:variant>
        <vt:lpstr>Folientitel</vt:lpstr>
      </vt:variant>
      <vt:variant>
        <vt:i4>109</vt:i4>
      </vt:variant>
    </vt:vector>
  </HeadingPairs>
  <TitlesOfParts>
    <vt:vector size="110" baseType="lpstr">
      <vt:lpstr>vorlage_sii_deutsch</vt:lpstr>
      <vt:lpstr>  Informationskompetenz  strategisch umsetzen  Schweizer Standards zur Informationskompetenz - was kann die Hochschulbibliothek tun? </vt:lpstr>
      <vt:lpstr>PowerPoint-Präsentation</vt:lpstr>
      <vt:lpstr>Vorstellungsrunde </vt:lpstr>
      <vt:lpstr>Vorstellungsrunde</vt:lpstr>
      <vt:lpstr>Abgrenzungen</vt:lpstr>
      <vt:lpstr>PowerPoint-Präsentation</vt:lpstr>
      <vt:lpstr>Informationskompetenz  verankern...</vt:lpstr>
      <vt:lpstr>...und strategisch denken</vt:lpstr>
      <vt:lpstr>PowerPoint-Präsentation</vt:lpstr>
      <vt:lpstr>Ziele für den heutigen Tag</vt:lpstr>
      <vt:lpstr>Ziele für das (Arbeits-)Leben</vt:lpstr>
      <vt:lpstr>Programm</vt:lpstr>
      <vt:lpstr>Weshalb müssen wir uns eigentlich mit IK beschäftigen?</vt:lpstr>
      <vt:lpstr>Die Informationsgesellschaft...</vt:lpstr>
      <vt:lpstr>PowerPoint-Präsentation</vt:lpstr>
      <vt:lpstr>PowerPoint-Präsentation</vt:lpstr>
      <vt:lpstr>Erpenbeck und Heyse (2009): Grundlagen zur Ausbildung von Kompetenzen</vt:lpstr>
      <vt:lpstr>Kompetenzatlas </vt:lpstr>
      <vt:lpstr>Definition Schlüsselkompetenzen (OECD 2009)</vt:lpstr>
      <vt:lpstr>Schlüsselkompetenzen...</vt:lpstr>
      <vt:lpstr> Definition von Informationskompetenz </vt:lpstr>
      <vt:lpstr>PowerPoint-Präsentation</vt:lpstr>
      <vt:lpstr>Medienkompetenz – WO MUSS ICH SUCHEN? WELCHE MÖGLICHKEITEN STEHEN ZUR VERFÜGUNG?</vt:lpstr>
      <vt:lpstr>Informationskompetenz – WAS WILL ICH FINDEN? WELCHEN WERT HABEN MEINE FUNDE?</vt:lpstr>
      <vt:lpstr>Recherchekompetenz – WIE GENAU FINDE ICH MEINEN BENÖTIGTEN INFORMATIONEN?</vt:lpstr>
      <vt:lpstr>Abgrenzung zur Leseförderung</vt:lpstr>
      <vt:lpstr>Der englische Begriff – Information Literacy (Bättig 2005)</vt:lpstr>
      <vt:lpstr>Information Literacy... (zit. in Ingold 2005, S. 26)</vt:lpstr>
      <vt:lpstr>Verständniswandel...</vt:lpstr>
      <vt:lpstr>PowerPoint-Präsentation</vt:lpstr>
      <vt:lpstr>PowerPoint-Präsentation</vt:lpstr>
      <vt:lpstr>PowerPoint-Präsentation</vt:lpstr>
      <vt:lpstr>PowerPoint-Präsentation</vt:lpstr>
      <vt:lpstr>Programm</vt:lpstr>
      <vt:lpstr>Entwicklung in Deutschland – bis Ende der 1990er Jahre (Hütte 2006)</vt:lpstr>
      <vt:lpstr>Entwicklung in Deutschland – ab Ende der 1990er Jahre (Hütte 2006)</vt:lpstr>
      <vt:lpstr>Von der Benutzerschulung zur Informationskompetenzvermittlung (Hütte 2006)</vt:lpstr>
      <vt:lpstr>Benutzerschulung vs. Vermittlung von IK (Hütte 2006, S. 141)</vt:lpstr>
      <vt:lpstr>Die bibliothekarische Situation in der Schweiz (Bättig 2005)</vt:lpstr>
      <vt:lpstr>Entwicklung von IK in der Schweiz</vt:lpstr>
      <vt:lpstr>Sind Sie informationskompetent?</vt:lpstr>
      <vt:lpstr>Wer ist für die Förderung von IK verantwortlich?</vt:lpstr>
      <vt:lpstr>Digitale Avantgarde, Digitaler Mainstream, Digitale Nachzügler – was kennzeichnet sie aus?</vt:lpstr>
      <vt:lpstr>Zum Beispiel: Übergang Gymnasium – Hochschule </vt:lpstr>
      <vt:lpstr>Zum Beispiel Übergang Gymnasium – Hochschule  Bericht HSGYM: Kritik (überfachliche Kompetenzen) (Hotz-Zwissler 2009)</vt:lpstr>
      <vt:lpstr>Zum Beispiel: Lehrende / Dozierende (Böller 2011)</vt:lpstr>
      <vt:lpstr>Studie: Quantitative Inhaltsanalyse der IK-Kurse an Deutschschweizer Fachhochschulen (Milz 2010)</vt:lpstr>
      <vt:lpstr>Studie: Stand der Informations- und Medienkompetenz in der Lehrerausbildung (Brändli 2009)</vt:lpstr>
      <vt:lpstr>Informationskompetenz als Herausforderung ...</vt:lpstr>
      <vt:lpstr>... für die IuD-Institutionen</vt:lpstr>
      <vt:lpstr>... für die Besucher / „Kunden“</vt:lpstr>
      <vt:lpstr>...für die IuD-Fachleute </vt:lpstr>
      <vt:lpstr>... für IuD-Fachleute</vt:lpstr>
      <vt:lpstr>Analyse in der eigenen Institution</vt:lpstr>
      <vt:lpstr>Analyse der eigenen Institution</vt:lpstr>
      <vt:lpstr>Wo wollen wir hin?</vt:lpstr>
      <vt:lpstr>Herausforderung heute</vt:lpstr>
      <vt:lpstr>Programm</vt:lpstr>
      <vt:lpstr>Mittagspause</vt:lpstr>
      <vt:lpstr>Programm</vt:lpstr>
      <vt:lpstr>Verschiedene Perspektiven auf Informationskompetenz (Ingold 2005, S. 54)</vt:lpstr>
      <vt:lpstr>Modelle und Standards können uns dabei helfen!</vt:lpstr>
      <vt:lpstr>Was macht man mit Standards und Modellen?</vt:lpstr>
      <vt:lpstr>Standards für Informationskompetenz</vt:lpstr>
      <vt:lpstr>Modelle zur Förderung von IK</vt:lpstr>
      <vt:lpstr>PowerPoint-Präsentation</vt:lpstr>
      <vt:lpstr>Information Search Process (Carol Kuhlthau 2004)</vt:lpstr>
      <vt:lpstr>Dynamisches Modell der Informationskompetenz (Homann 2000) </vt:lpstr>
      <vt:lpstr>Modelle zur Förderung von IK</vt:lpstr>
      <vt:lpstr>Warum sind Standards so (un-)praktisch?</vt:lpstr>
      <vt:lpstr>Programm</vt:lpstr>
      <vt:lpstr>Und die Schweizer Standards zur Informationskompetenz?</vt:lpstr>
      <vt:lpstr>Das Projekt „Informationskompetenz an  Schweizer Hochschulen“</vt:lpstr>
      <vt:lpstr>Stellen Sie sich vor...</vt:lpstr>
      <vt:lpstr>Gruppenarbeit:  Betrachtung und Konkretisierung der Standards aus umfassender Perspektive</vt:lpstr>
      <vt:lpstr>PowerPoint-Präsentation</vt:lpstr>
      <vt:lpstr>Gruppenarbeit</vt:lpstr>
      <vt:lpstr>Programm</vt:lpstr>
      <vt:lpstr>Fazit - Zusammenfassung </vt:lpstr>
      <vt:lpstr>Wo wollen wir heute hin?</vt:lpstr>
      <vt:lpstr>Praxisbeispiel:  Konzept Informationskompetenz der HTW Chur</vt:lpstr>
      <vt:lpstr>IK-Förderung HTW Bibliothek</vt:lpstr>
      <vt:lpstr>PowerPoint-Präsentation</vt:lpstr>
      <vt:lpstr>MOdell zur Strategischen Analyse von  InformationsKompetenz-PROgrammen </vt:lpstr>
      <vt:lpstr>Strategie</vt:lpstr>
      <vt:lpstr>Didaktik</vt:lpstr>
      <vt:lpstr>Technologie</vt:lpstr>
      <vt:lpstr>Organisation</vt:lpstr>
      <vt:lpstr>Kultur</vt:lpstr>
      <vt:lpstr>Nachhaltigkeit</vt:lpstr>
      <vt:lpstr>Zusammenfassung</vt:lpstr>
      <vt:lpstr>Fazit</vt:lpstr>
      <vt:lpstr>Programm</vt:lpstr>
      <vt:lpstr>Up- und Download von Lehrmaterialien auf informationskompetenz.ch</vt:lpstr>
      <vt:lpstr>Weitere wichtige Ressourcen:  gute Linksammlungen / Materialien für Kurse und Unterricht </vt:lpstr>
      <vt:lpstr>Ausgewählte Beispiele guter Webseiten</vt:lpstr>
      <vt:lpstr>Informationskompetenz und e-Learning: Tutorials</vt:lpstr>
      <vt:lpstr>Aktuelle Diskussionen rund um Informationskompetenz mitverfolgen</vt:lpstr>
      <vt:lpstr>Wohin geht die Reise?</vt:lpstr>
      <vt:lpstr>Ausblick und Trends</vt:lpstr>
      <vt:lpstr>Ausblick und Trends</vt:lpstr>
      <vt:lpstr>Experimentieren</vt:lpstr>
      <vt:lpstr>Weiterbilden</vt:lpstr>
      <vt:lpstr>WIR formen die Informationsgesellschaft</vt:lpstr>
      <vt:lpstr>Ziele für den heutigen Tag</vt:lpstr>
      <vt:lpstr>Herzlichen Dank!  </vt:lpstr>
      <vt:lpstr>Literaturverzeichnis</vt:lpstr>
      <vt:lpstr>PowerPoint-Präsentation</vt:lpstr>
      <vt:lpstr>PowerPoint-Präsentation</vt:lpstr>
    </vt:vector>
  </TitlesOfParts>
  <Company>admin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Vermittlung von Schlüsselqualifikationen durch den Einsatz von Wikis im Blended Learning</dc:title>
  <dc:creator>sys</dc:creator>
  <cp:lastModifiedBy>Böller  Nadja</cp:lastModifiedBy>
  <cp:revision>366</cp:revision>
  <cp:lastPrinted>2010-05-31T12:33:25Z</cp:lastPrinted>
  <dcterms:created xsi:type="dcterms:W3CDTF">2010-09-03T08:07:28Z</dcterms:created>
  <dcterms:modified xsi:type="dcterms:W3CDTF">2014-04-16T06:49:03Z</dcterms:modified>
</cp:coreProperties>
</file>